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27" r:id="rId2"/>
    <p:sldId id="412" r:id="rId3"/>
    <p:sldId id="413" r:id="rId4"/>
    <p:sldId id="328" r:id="rId5"/>
    <p:sldId id="329" r:id="rId6"/>
    <p:sldId id="330" r:id="rId7"/>
    <p:sldId id="335" r:id="rId8"/>
    <p:sldId id="336" r:id="rId9"/>
    <p:sldId id="414" r:id="rId10"/>
    <p:sldId id="337" r:id="rId11"/>
    <p:sldId id="338" r:id="rId12"/>
    <p:sldId id="339" r:id="rId13"/>
    <p:sldId id="415" r:id="rId14"/>
    <p:sldId id="340" r:id="rId15"/>
    <p:sldId id="341" r:id="rId16"/>
    <p:sldId id="342" r:id="rId17"/>
    <p:sldId id="343" r:id="rId18"/>
    <p:sldId id="344" r:id="rId19"/>
    <p:sldId id="345" r:id="rId20"/>
    <p:sldId id="416" r:id="rId21"/>
    <p:sldId id="417" r:id="rId22"/>
    <p:sldId id="419" r:id="rId23"/>
    <p:sldId id="420" r:id="rId24"/>
    <p:sldId id="347" r:id="rId25"/>
    <p:sldId id="348" r:id="rId26"/>
    <p:sldId id="425" r:id="rId27"/>
    <p:sldId id="349" r:id="rId28"/>
    <p:sldId id="350" r:id="rId29"/>
    <p:sldId id="422" r:id="rId30"/>
    <p:sldId id="424" r:id="rId31"/>
    <p:sldId id="418" r:id="rId32"/>
    <p:sldId id="421" r:id="rId33"/>
    <p:sldId id="423" r:id="rId34"/>
    <p:sldId id="426" r:id="rId35"/>
    <p:sldId id="432" r:id="rId36"/>
    <p:sldId id="434" r:id="rId37"/>
    <p:sldId id="352" r:id="rId38"/>
    <p:sldId id="427" r:id="rId39"/>
    <p:sldId id="428" r:id="rId40"/>
    <p:sldId id="429" r:id="rId41"/>
    <p:sldId id="430" r:id="rId42"/>
    <p:sldId id="353" r:id="rId43"/>
    <p:sldId id="354" r:id="rId44"/>
    <p:sldId id="355" r:id="rId45"/>
    <p:sldId id="431" r:id="rId46"/>
    <p:sldId id="356" r:id="rId47"/>
    <p:sldId id="437" r:id="rId48"/>
    <p:sldId id="438" r:id="rId49"/>
    <p:sldId id="439" r:id="rId50"/>
    <p:sldId id="442" r:id="rId51"/>
    <p:sldId id="443" r:id="rId52"/>
    <p:sldId id="454" r:id="rId53"/>
    <p:sldId id="455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33" r:id="rId62"/>
    <p:sldId id="467" r:id="rId63"/>
    <p:sldId id="459" r:id="rId64"/>
    <p:sldId id="456" r:id="rId65"/>
    <p:sldId id="464" r:id="rId66"/>
    <p:sldId id="465" r:id="rId67"/>
    <p:sldId id="460" r:id="rId68"/>
    <p:sldId id="461" r:id="rId69"/>
    <p:sldId id="462" r:id="rId70"/>
    <p:sldId id="477" r:id="rId71"/>
    <p:sldId id="463" r:id="rId72"/>
    <p:sldId id="478" r:id="rId73"/>
    <p:sldId id="479" r:id="rId74"/>
    <p:sldId id="458" r:id="rId75"/>
    <p:sldId id="468" r:id="rId76"/>
    <p:sldId id="476" r:id="rId77"/>
    <p:sldId id="480" r:id="rId78"/>
    <p:sldId id="472" r:id="rId79"/>
    <p:sldId id="469" r:id="rId80"/>
    <p:sldId id="473" r:id="rId81"/>
    <p:sldId id="474" r:id="rId82"/>
    <p:sldId id="475" r:id="rId83"/>
    <p:sldId id="498" r:id="rId84"/>
    <p:sldId id="499" r:id="rId85"/>
    <p:sldId id="500" r:id="rId86"/>
    <p:sldId id="502" r:id="rId87"/>
    <p:sldId id="481" r:id="rId88"/>
    <p:sldId id="482" r:id="rId89"/>
    <p:sldId id="485" r:id="rId90"/>
    <p:sldId id="486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504" r:id="rId102"/>
    <p:sldId id="505" r:id="rId103"/>
    <p:sldId id="506" r:id="rId104"/>
    <p:sldId id="507" r:id="rId105"/>
    <p:sldId id="508" r:id="rId106"/>
    <p:sldId id="510" r:id="rId107"/>
    <p:sldId id="509" r:id="rId108"/>
    <p:sldId id="511" r:id="rId109"/>
    <p:sldId id="512" r:id="rId110"/>
    <p:sldId id="513" r:id="rId1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9EF0F-D39D-42DB-9BA3-9E1A778D4FB9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1F469-38A0-4756-AFAC-F7CDB2E1D1B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53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Operatie_Fortitude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George_Patton" TargetMode="External"/><Relationship Id="rId4" Type="http://schemas.openxmlformats.org/officeDocument/2006/relationships/hyperlink" Target="http://nl.wikipedia.org/wiki/Dover_(Engeland)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pitfire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l.wikipedia.org/wiki/Nauw_van_Calais_(zeestraat)" TargetMode="External"/><Relationship Id="rId4" Type="http://schemas.openxmlformats.org/officeDocument/2006/relationships/hyperlink" Target="http://nl.wikipedia.org/wiki/Hawker_Typhoon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454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0491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2661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26968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4318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036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1903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09970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58585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8803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3582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640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61286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8024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203723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869026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822870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304576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smtClean="0"/>
              <a:t>Om de Duitsers in de waan te brengen dat de werkelijke aanval bij het Nauw van Calais zou plaats vinden, zetten de geallieerden een massale misleidingscampagne op. Deze werd </a:t>
            </a:r>
            <a:r>
              <a:rPr lang="nl-NL" smtClean="0">
                <a:hlinkClick r:id="rId3" action="ppaction://hlinkfile" tooltip="Operatie Fortitude"/>
              </a:rPr>
              <a:t>Operatie Fortitude</a:t>
            </a:r>
            <a:r>
              <a:rPr lang="nl-NL" smtClean="0"/>
              <a:t> genoemd. In de buurt van </a:t>
            </a:r>
            <a:r>
              <a:rPr lang="nl-NL" smtClean="0">
                <a:hlinkClick r:id="rId4" action="ppaction://hlinkfile" tooltip="Dover (Engeland)"/>
              </a:rPr>
              <a:t>Dover</a:t>
            </a:r>
            <a:r>
              <a:rPr lang="nl-NL" smtClean="0"/>
              <a:t> werd een geheel fictief Eerste Amerikaanse Legerkorps gecreëerd, met nepgebouwen, nepuitrusting (waaronder opblaastanks), en nepradioverkeer. </a:t>
            </a:r>
            <a:r>
              <a:rPr lang="nl-NL" smtClean="0">
                <a:hlinkClick r:id="rId5" action="ppaction://hlinkfile" tooltip="George Patton"/>
              </a:rPr>
              <a:t>Generaal Patton</a:t>
            </a:r>
            <a:r>
              <a:rPr lang="nl-NL" smtClean="0"/>
              <a:t> werd als commandant van de eenheid genoemd.</a:t>
            </a:r>
          </a:p>
        </p:txBody>
      </p:sp>
      <p:sp>
        <p:nvSpPr>
          <p:cNvPr id="137220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EF7B8B-6148-419A-A0DA-B72CF98F3751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52905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dirty="0" smtClean="0"/>
              <a:t>Door het beperkte vliegbereik van de geallieerde jachtvliegtuigen </a:t>
            </a:r>
            <a:r>
              <a:rPr lang="nl-NL" dirty="0" err="1" smtClean="0">
                <a:hlinkClick r:id="rId3" action="ppaction://hlinkfile" tooltip="Spitfire"/>
              </a:rPr>
              <a:t>Spitfire</a:t>
            </a:r>
            <a:r>
              <a:rPr lang="nl-NL" dirty="0" smtClean="0"/>
              <a:t> en </a:t>
            </a:r>
            <a:r>
              <a:rPr lang="nl-NL" dirty="0" err="1" smtClean="0">
                <a:hlinkClick r:id="rId4" action="ppaction://hlinkfile" tooltip="Hawker Typhoon"/>
              </a:rPr>
              <a:t>Hawker</a:t>
            </a:r>
            <a:r>
              <a:rPr lang="nl-NL" dirty="0" smtClean="0">
                <a:hlinkClick r:id="rId4" action="ppaction://hlinkfile" tooltip="Hawker Typhoon"/>
              </a:rPr>
              <a:t> </a:t>
            </a:r>
            <a:r>
              <a:rPr lang="nl-NL" dirty="0" err="1" smtClean="0">
                <a:hlinkClick r:id="rId4" action="ppaction://hlinkfile" tooltip="Hawker Typhoon"/>
              </a:rPr>
              <a:t>Typhoon</a:t>
            </a:r>
            <a:r>
              <a:rPr lang="nl-NL" dirty="0" smtClean="0"/>
              <a:t> was de keuze van de landingsplaatsen beperkt. Geografische omstandigheden beperkten de keuze tot het </a:t>
            </a:r>
            <a:r>
              <a:rPr lang="nl-NL" dirty="0" smtClean="0">
                <a:hlinkClick r:id="rId5" action="ppaction://hlinkfile" tooltip="Nauw van Calais (zeestraat)"/>
              </a:rPr>
              <a:t>Nauw van Calais</a:t>
            </a:r>
            <a:r>
              <a:rPr lang="nl-NL" dirty="0" smtClean="0"/>
              <a:t> en de stranden van Normandië.</a:t>
            </a:r>
          </a:p>
        </p:txBody>
      </p:sp>
      <p:sp>
        <p:nvSpPr>
          <p:cNvPr id="1361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81428-81F3-49F2-9BA6-1802D96F4490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350198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97103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83837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1F469-38A0-4756-AFAC-F7CDB2E1D1B2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0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887220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48589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393724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32377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241894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247429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83437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56663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80036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5574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002582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067480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33685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465346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366758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31892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78611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12715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2485061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General Eisenhower gives the order of the day "Full victory - Nothing else" to paratroopers in England just before they board airplanes in the first D-Day assault.</a:t>
            </a:r>
            <a:endParaRPr lang="nl-NL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6589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57574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98476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62613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9941A8-9048-4928-BA00-22AEE9C987A6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67760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92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4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2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47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3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9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04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4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79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8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D3E5-CFD1-49B9-9A04-3CFE71759A43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F7147-9AE8-42EB-9A9E-6E77A5B639B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63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9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129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0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1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9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nl/url?sa=i&amp;rct=j&amp;q=&amp;esrc=s&amp;frm=1&amp;source=images&amp;cd=&amp;cad=rja&amp;uact=8&amp;ved=0CAcQjRw&amp;url=http://www.nww2m.com/tag/sonar/&amp;ei=YPbJVIiFEof2OrmVgPgI&amp;bvm=bv.84607526,d.ZWU&amp;psig=AFQjCNFYEz_mvhFRenHJtSEBMmfsOmi6kw&amp;ust=1422608335070705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nl/url?sa=i&amp;rct=j&amp;q=&amp;esrc=s&amp;frm=1&amp;source=images&amp;cd=&amp;cad=rja&amp;uact=8&amp;ved=0CAcQjRw&amp;url=http://www.nww2m.com/tag/sonar/&amp;ei=cvbJVLT_IYT1OJLJgcAJ&amp;bvm=bv.84607526,d.ZWU&amp;psig=AFQjCNFYEz_mvhFRenHJtSEBMmfsOmi6kw&amp;ust=1422608335070705" TargetMode="External"/><Relationship Id="rId5" Type="http://schemas.openxmlformats.org/officeDocument/2006/relationships/image" Target="../media/image28.gif"/><Relationship Id="rId10" Type="http://schemas.openxmlformats.org/officeDocument/2006/relationships/image" Target="../media/image9.wmf"/><Relationship Id="rId4" Type="http://schemas.openxmlformats.org/officeDocument/2006/relationships/hyperlink" Target="//upload.wikimedia.org/wikipedia/commons/0/07/Radarops.gif" TargetMode="External"/><Relationship Id="rId9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9.wmf"/><Relationship Id="rId2" Type="http://schemas.openxmlformats.org/officeDocument/2006/relationships/hyperlink" Target="//upload.wikimedia.org/wikipedia/commons/5/52/Dutch_defense_lines_-_ln-e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9.jpeg"/><Relationship Id="rId4" Type="http://schemas.openxmlformats.org/officeDocument/2006/relationships/hyperlink" Target="//upload.wikimedia.org/wikipedia/commons/4/42/Mobilisatie_1939_Dutch_soldiers_on_guard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a/Peel-Raamstelling_the_Netherlands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1/19/Rotterdam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//upload.wikimedia.org/wikipedia/commons/9/9a/Bundesarchiv_Bild_146-1984-021-17,_Rotterdam,_Kapitulati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46.jpeg"/><Relationship Id="rId4" Type="http://schemas.openxmlformats.org/officeDocument/2006/relationships/hyperlink" Target="//upload.wikimedia.org/wikipedia/commons/d/d6/Boulton_Paul_Defiant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b/bf/Bundesarchiv_Bild_146-1975-117-26,_Marschflugk%C3%B6rper_V1_vor_Start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//upload.wikimedia.org/wikipedia/commons/b/bf/Bundesarchiv_Bild_146-1975-117-26,_Marschflugk%C3%B6rper_V1_vor_Start.jpg" TargetMode="External"/><Relationship Id="rId7" Type="http://schemas.openxmlformats.org/officeDocument/2006/relationships/hyperlink" Target="http://cdn3.vox-cdn.com/uploads/chorus_asset/file/2417218/the_blitz.0.pn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pload.wikimedia.org/wikipedia/commons/3/3e/OperationBarbarossa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//upload.wikimedia.org/wikipedia/commons/e/ef/RIAN_archive_44732_Soviet_soldiers_attack_hous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//upload.wikimedia.org/wikipedia/commons/9/96/StalingradRu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//upload.wikimedia.org/wikipedia/commons/c/c0/RIAN_archive_602161_Center_of_Stalingrad_after_liberati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66.jpe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Hirohito_wartime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hyperlink" Target="//upload.wikimedia.org/wikipedia/commons/4/4d/Bundesarchiv_Bild_121-1976,_Arthur_Sey%C3%9F-Inquart.jp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5/50/Ssnederland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6.jpe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6.jpeg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upload.wikimedia.org/wikipedia/commons/c/cf/Teheran_conference-1943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deoorlog.nps.nl/page/mappen/780325/Anschluss%20Oostenrijk%20193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//upload.wikimedia.org/wikipedia/commons/a/a2/Bundesarchiv_Bild_137-049278,_Anschluss_%C3%96sterreich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3PLaZsFmtk&amp;t=1h13m20s" TargetMode="Externa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10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2/2f/1945-05-01GerWW2BattlefrontAtlas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6.jpeg"/><Relationship Id="rId4" Type="http://schemas.openxmlformats.org/officeDocument/2006/relationships/image" Target="../media/image11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c/c2/Fat_man.jp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6.jpeg"/><Relationship Id="rId4" Type="http://schemas.openxmlformats.org/officeDocument/2006/relationships/image" Target="../media/image116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7/70/B-29_Enola_Gay_w_Crews.jp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1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5/54/Atomic_bombing_of_Japan.jp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6.jpeg"/><Relationship Id="rId4" Type="http://schemas.openxmlformats.org/officeDocument/2006/relationships/image" Target="../media/image118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9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0/Hiroshima_aftermath.jp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2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e/e9/The_patient's_skin_is_burned_in_a_pattern_corresponding_to_the_dark_portions_of_a_kimono_-_NARA_-_519686.jp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24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4/4e/Nagasaki_1945_-_Before_and_after_(adjusted).jp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25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2/Nagasaki_temple_destroyed.jp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farm6.staticflickr.com/5220/5514079379_8014db442a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8195417" y="1110953"/>
            <a:ext cx="234955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Hitler </a:t>
            </a:r>
            <a:r>
              <a:rPr lang="en-US" sz="2000" b="1" dirty="0" err="1" smtClean="0"/>
              <a:t>aan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macht</a:t>
            </a:r>
            <a:r>
              <a:rPr lang="en-US" sz="2000" b="1" dirty="0" smtClean="0"/>
              <a:t>:</a:t>
            </a:r>
          </a:p>
          <a:p>
            <a:r>
              <a:rPr lang="en-US" sz="2000" b="1" dirty="0" smtClean="0"/>
              <a:t>En nu?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38497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/>
          <p:cNvSpPr txBox="1"/>
          <p:nvPr/>
        </p:nvSpPr>
        <p:spPr>
          <a:xfrm>
            <a:off x="3487374" y="898530"/>
            <a:ext cx="40772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Tsjecho-slowaakse</a:t>
            </a:r>
            <a:r>
              <a:rPr lang="nl-NL" sz="2000" dirty="0">
                <a:solidFill>
                  <a:schemeClr val="bg1"/>
                </a:solidFill>
              </a:rPr>
              <a:t> regering is bang voor een Duitse inval.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Vraagt hulp aan Sovjet-Unie, Engeland en Frankrijk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Maar…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Engelse </a:t>
            </a:r>
            <a:r>
              <a:rPr lang="nl-NL" sz="2000" dirty="0">
                <a:solidFill>
                  <a:schemeClr val="bg1"/>
                </a:solidFill>
              </a:rPr>
              <a:t>premier </a:t>
            </a:r>
            <a:r>
              <a:rPr lang="nl-NL" sz="2000" dirty="0" err="1">
                <a:solidFill>
                  <a:schemeClr val="bg1"/>
                </a:solidFill>
              </a:rPr>
              <a:t>Chamberlain</a:t>
            </a:r>
            <a:r>
              <a:rPr lang="nl-NL" sz="2000" dirty="0">
                <a:solidFill>
                  <a:schemeClr val="bg1"/>
                </a:solidFill>
              </a:rPr>
              <a:t> wil geen oorlog en gaat onderhandelen met Hitler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487374" y="2261203"/>
            <a:ext cx="6062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erenitythruhaiku.files.wordpress.com/2009/02/chamberlain-hit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02" y="1124744"/>
            <a:ext cx="3433627" cy="440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kstvak 14"/>
          <p:cNvSpPr txBox="1"/>
          <p:nvPr/>
        </p:nvSpPr>
        <p:spPr>
          <a:xfrm>
            <a:off x="7997202" y="5450701"/>
            <a:ext cx="4077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Chamberlain</a:t>
            </a:r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6" y="442973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434" name="Picture 2" descr="http://mastersofmedia.hum.uva.nl/wp-content/uploads/2008/03/hiroshima-shadow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61" y="1454220"/>
            <a:ext cx="5806078" cy="50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9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35967" y="2755499"/>
            <a:ext cx="55446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5. Gevolgen van de Tweede Wereldoorlog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552953" y="1827549"/>
            <a:ext cx="5544616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40 miljoen slachtoffers</a:t>
            </a:r>
          </a:p>
          <a:p>
            <a:pPr algn="ctr"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waarvan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250.000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Nederlanders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9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miljoen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En</a:t>
            </a:r>
          </a:p>
          <a:p>
            <a:pPr algn="ctr"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21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miljoen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uit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Sovjet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Unie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516501"/>
            <a:ext cx="3533027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Berechting oorlogsmisdadigers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Slechts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oorlogsmisdadigers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werd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bestraft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omdat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Iedere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verdachte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onderzoeken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tijd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kostte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misdadigers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belangrijk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waren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voor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wederopbouw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28" y="5467307"/>
            <a:ext cx="926416" cy="861392"/>
          </a:xfrm>
          <a:prstGeom prst="rect">
            <a:avLst/>
          </a:prstGeom>
        </p:spPr>
      </p:pic>
      <p:pic>
        <p:nvPicPr>
          <p:cNvPr id="1026" name="Picture 2" descr="http://content.nos.nl/data/image/xxl/2014/01/22/60093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5767" y="1142419"/>
            <a:ext cx="527623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6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516501"/>
            <a:ext cx="4471407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Nederland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Einde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neutraliteitspolitiek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Nederland.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Samenwerken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westerse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Nederland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verloor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kolonie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Nederlands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-Indie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In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politiek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fortmissoulamuseum.org/WWII/images/posters/1986.004.5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22" y="199599"/>
            <a:ext cx="4347786" cy="60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4" y="487901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 err="1">
                <a:latin typeface="Corbel" pitchFamily="34" charset="0"/>
              </a:rPr>
              <a:t>Eisenhower</a:t>
            </a:r>
            <a:r>
              <a:rPr lang="nl-NL" dirty="0">
                <a:latin typeface="Corbel" pitchFamily="34" charset="0"/>
              </a:rPr>
              <a:t>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37530"/>
            <a:ext cx="3665390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grenzen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Polen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schuift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westen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pakt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stukje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verliest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stuk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SU)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Sudeten-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weg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uit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Tsjecho-Slowakije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Estland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Letland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Litouwen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delen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Slowakije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Roemenie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gingen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Rusland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iercke.de/bilder/omeda/501/100790_036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57" y="0"/>
            <a:ext cx="6574972" cy="68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6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66558"/>
            <a:ext cx="3433162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chemeClr val="bg1"/>
                </a:solidFill>
              </a:rPr>
              <a:t>Veranderingen</a:t>
            </a:r>
            <a:r>
              <a:rPr lang="en-US" sz="2200" dirty="0">
                <a:solidFill>
                  <a:schemeClr val="bg1"/>
                </a:solidFill>
              </a:rPr>
              <a:t> in </a:t>
            </a:r>
            <a:r>
              <a:rPr lang="en-US" sz="2200" dirty="0" err="1">
                <a:solidFill>
                  <a:schemeClr val="bg1"/>
                </a:solidFill>
              </a:rPr>
              <a:t>grenzen</a:t>
            </a:r>
            <a:r>
              <a:rPr lang="en-US" sz="2200" dirty="0">
                <a:solidFill>
                  <a:schemeClr val="bg1"/>
                </a:solidFill>
              </a:rPr>
              <a:t> en </a:t>
            </a:r>
            <a:r>
              <a:rPr lang="en-US" sz="2200" dirty="0" err="1">
                <a:solidFill>
                  <a:schemeClr val="bg1"/>
                </a:solidFill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verdeeld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Frans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, Engels,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Amerikaans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Russisch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deel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2400" y="0"/>
            <a:ext cx="5689599" cy="695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42" y="261453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516501"/>
            <a:ext cx="302676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en-US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Ook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Berlijn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zelf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verdeelt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vier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zones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18919" y="516501"/>
            <a:ext cx="5973081" cy="516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108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9" y="516501"/>
            <a:ext cx="373774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Veranderingen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in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machtsverhoudingen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West-Europa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verliest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smtClean="0">
                <a:solidFill>
                  <a:schemeClr val="bg1"/>
                </a:solidFill>
                <a:latin typeface="+mn-lt"/>
              </a:rPr>
              <a:t>De VS en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machtigste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de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wereld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en-US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Veel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Kolonies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van West-Europa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na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 WO II </a:t>
            </a:r>
            <a:r>
              <a:rPr lang="en-US" sz="2200" dirty="0" err="1" smtClean="0">
                <a:solidFill>
                  <a:schemeClr val="bg1"/>
                </a:solidFill>
                <a:latin typeface="+mn-lt"/>
              </a:rPr>
              <a:t>onafhankelijk</a:t>
            </a:r>
            <a:r>
              <a:rPr lang="en-US" sz="2200" dirty="0" smtClean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32" y="5048296"/>
            <a:ext cx="926416" cy="861392"/>
          </a:xfrm>
          <a:prstGeom prst="rect">
            <a:avLst/>
          </a:prstGeom>
        </p:spPr>
      </p:pic>
      <p:pic>
        <p:nvPicPr>
          <p:cNvPr id="3074" name="Picture 2" descr="http://www.veltmaete.nl/wp-content/gallery/bronnen-gs-2/ko16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19" y="1170656"/>
            <a:ext cx="5473073" cy="3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04775"/>
            <a:ext cx="4514850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8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9/9c/Bundesarchiv_Bild_183-R69173%2C_M%C3%BCnchener_Abkommen%2C_Staatschef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63539" y="1113013"/>
            <a:ext cx="603484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3263539" y="83736"/>
            <a:ext cx="7402748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u="sng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Engeland, Frankrijk, Duitsland en Italië praten over </a:t>
            </a:r>
            <a:r>
              <a:rPr lang="nl-NL" sz="2000" dirty="0" err="1">
                <a:solidFill>
                  <a:schemeClr val="bg1"/>
                </a:solidFill>
                <a:latin typeface="Calibri" pitchFamily="34" charset="0"/>
              </a:rPr>
              <a:t>Sudetenland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    </a:t>
            </a:r>
            <a:r>
              <a:rPr lang="en-US" sz="2000" i="1" dirty="0">
                <a:solidFill>
                  <a:schemeClr val="bg1"/>
                </a:solidFill>
                <a:latin typeface="Calibri" pitchFamily="34" charset="0"/>
              </a:rPr>
              <a:t>Chamberlain    </a:t>
            </a:r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Daladier (FR)        Hitler                Mussolini   </a:t>
            </a: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Niet uitgenodigd: Stalin (Sovjet-Unie) en Tsjecho-Slowakije(!)</a:t>
            </a:r>
          </a:p>
          <a:p>
            <a:r>
              <a:rPr lang="en-US" sz="2000" i="1" dirty="0" smtClean="0">
                <a:solidFill>
                  <a:schemeClr val="bg1"/>
                </a:solidFill>
                <a:latin typeface="Calibri" pitchFamily="34" charset="0"/>
              </a:rPr>
              <a:t>             </a:t>
            </a:r>
            <a:endParaRPr lang="nl-NL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i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448718" y="83736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Conferentie van </a:t>
            </a:r>
            <a:r>
              <a:rPr lang="nl-NL" u="sng" dirty="0" err="1">
                <a:solidFill>
                  <a:schemeClr val="bg1"/>
                </a:solidFill>
                <a:latin typeface="Calibri" pitchFamily="34" charset="0"/>
              </a:rPr>
              <a:t>Munchen</a:t>
            </a:r>
            <a:endParaRPr lang="nl-NL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781" y="72463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571626"/>
            <a:ext cx="62039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3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sintermeerten.nl/projecten/geschiedenis/projecten/OU/lessen/ou_Low_30sept19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0"/>
            <a:ext cx="9309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12</a:t>
            </a:fld>
            <a:endParaRPr lang="nl-NL"/>
          </a:p>
        </p:txBody>
      </p:sp>
      <p:sp>
        <p:nvSpPr>
          <p:cNvPr id="5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tx1"/>
                </a:solidFill>
              </a:rPr>
              <a:pPr/>
              <a:t>12</a:t>
            </a:fld>
            <a:endParaRPr lang="nl-NL" sz="24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208" y="560142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2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448718" y="404664"/>
            <a:ext cx="262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Conferentie van </a:t>
            </a:r>
            <a:r>
              <a:rPr lang="nl-NL" u="sng" dirty="0" err="1">
                <a:solidFill>
                  <a:schemeClr val="bg1"/>
                </a:solidFill>
                <a:latin typeface="Calibri" pitchFamily="34" charset="0"/>
              </a:rPr>
              <a:t>Munchen</a:t>
            </a:r>
            <a:endParaRPr lang="nl-NL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3143002" y="101191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Calibri" pitchFamily="34" charset="0"/>
              </a:rPr>
              <a:t>Engeland en Frankrijk geven uiteindelijk 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toe: Hitler mag het </a:t>
            </a:r>
            <a:r>
              <a:rPr lang="nl-NL" sz="2800" dirty="0" err="1">
                <a:solidFill>
                  <a:schemeClr val="bg1"/>
                </a:solidFill>
                <a:latin typeface="Calibri" pitchFamily="34" charset="0"/>
              </a:rPr>
              <a:t>S</a:t>
            </a:r>
            <a:r>
              <a:rPr lang="nl-NL" sz="2800" dirty="0" err="1" smtClean="0">
                <a:solidFill>
                  <a:schemeClr val="bg1"/>
                </a:solidFill>
                <a:latin typeface="Calibri" pitchFamily="34" charset="0"/>
              </a:rPr>
              <a:t>udetenland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 innemen</a:t>
            </a:r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800" dirty="0">
                <a:solidFill>
                  <a:schemeClr val="bg1"/>
                </a:solidFill>
                <a:latin typeface="Calibri" pitchFamily="34" charset="0"/>
              </a:rPr>
              <a:t>Dat noemen we </a:t>
            </a:r>
            <a:r>
              <a:rPr lang="nl-NL" sz="2800" u="sng" dirty="0" err="1" smtClean="0">
                <a:solidFill>
                  <a:schemeClr val="bg1"/>
                </a:solidFill>
                <a:latin typeface="Calibri" pitchFamily="34" charset="0"/>
              </a:rPr>
              <a:t>appeasementpolitiek</a:t>
            </a:r>
            <a:r>
              <a:rPr lang="nl-NL" sz="2800" dirty="0" smtClean="0">
                <a:solidFill>
                  <a:schemeClr val="bg1"/>
                </a:solidFill>
                <a:latin typeface="Calibri" pitchFamily="34" charset="0"/>
              </a:rPr>
              <a:t>: toegeven aan de wensen van Hitler om oorlog te voorkomen</a:t>
            </a:r>
            <a:endParaRPr lang="nl-NL" sz="28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82" y="300050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PS _ De Oorlog - Mappen - Verdrag van münchen 193.fl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3881" y="4212687"/>
            <a:ext cx="4179918" cy="2351204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2891799" y="11544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“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Peace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for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nl-NL" i="1" dirty="0" err="1">
                <a:solidFill>
                  <a:schemeClr val="bg1"/>
                </a:solidFill>
                <a:latin typeface="Calibri" pitchFamily="34" charset="0"/>
              </a:rPr>
              <a:t>our</a:t>
            </a:r>
            <a:r>
              <a:rPr lang="nl-NL" i="1" dirty="0">
                <a:solidFill>
                  <a:schemeClr val="bg1"/>
                </a:solidFill>
                <a:latin typeface="Calibri" pitchFamily="34" charset="0"/>
              </a:rPr>
              <a:t> time”</a:t>
            </a:r>
          </a:p>
        </p:txBody>
      </p:sp>
      <p:pic>
        <p:nvPicPr>
          <p:cNvPr id="1026" name="Picture 2" descr="http://4.bp.blogspot.com/-vr4ci2DL7BM/T_NevjntoyI/AAAAAAAAAXw/1Cgr1LAp7bg/s1600/chamberlain_peace_in_our_tim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519" y="86551"/>
            <a:ext cx="4382774" cy="40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.uk/onlinegallery/features/frontpage/images/peacethum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952" y="1653461"/>
            <a:ext cx="2645276" cy="35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67" y="590784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43396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3095041" y="548680"/>
            <a:ext cx="6082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b="1" dirty="0">
                <a:solidFill>
                  <a:schemeClr val="bg1"/>
                </a:solidFill>
              </a:rPr>
              <a:t>Het Monsterverbond</a:t>
            </a:r>
          </a:p>
          <a:p>
            <a:pPr marL="285750" indent="-285750">
              <a:buFont typeface="Arial" pitchFamily="34" charset="0"/>
              <a:buChar char="•"/>
            </a:pPr>
            <a:endParaRPr lang="nl-NL" b="1" dirty="0">
              <a:solidFill>
                <a:schemeClr val="bg1"/>
              </a:solidFill>
            </a:endParaRPr>
          </a:p>
          <a:p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330074" y="1268761"/>
            <a:ext cx="599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653180" y="1268760"/>
            <a:ext cx="57983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23 augustus 1939: Non-agressiepact tussen Sovjet-Unie en Duitsland.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Ook wel: monsterverbond genoemd.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Vredesverdrag had voordelen voor beide landen: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Duitsland: voorkomen </a:t>
            </a:r>
            <a:r>
              <a:rPr lang="nl-NL" sz="2000" dirty="0" err="1">
                <a:solidFill>
                  <a:schemeClr val="bg1"/>
                </a:solidFill>
                <a:latin typeface="Calibri" pitchFamily="34" charset="0"/>
              </a:rPr>
              <a:t>tweefrontenoorlog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Sovjet-Unie: verzwakt leger door ‘Grote Terreur’</a:t>
            </a:r>
          </a:p>
        </p:txBody>
      </p:sp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46" y="217342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  <a:latin typeface="Calibri" pitchFamily="34" charset="0"/>
              </a:rPr>
              <a:t>3 september 1939: </a:t>
            </a: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Duitsland valt Polen binnen.</a:t>
            </a: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Frankrijk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en Engeland 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verklaren de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oorlog aan Duitsland.</a:t>
            </a:r>
          </a:p>
          <a:p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400" u="sng" dirty="0">
                <a:solidFill>
                  <a:schemeClr val="bg1"/>
                </a:solidFill>
                <a:latin typeface="Calibri" pitchFamily="34" charset="0"/>
              </a:rPr>
              <a:t>Begin Tweede Wereldoorlog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28" y="426348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94343" y="692696"/>
            <a:ext cx="5832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De inval van Polen verliep volgens de tactiek van de </a:t>
            </a:r>
            <a:r>
              <a:rPr lang="nl-NL" u="sng" dirty="0">
                <a:solidFill>
                  <a:schemeClr val="bg1"/>
                </a:solidFill>
                <a:latin typeface="Calibri" pitchFamily="34" charset="0"/>
              </a:rPr>
              <a:t>Blitzkrieg: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 Een snelle aanvalstactiek met pantservoertuigen, vliegtuigen en mobiele infanterie.</a:t>
            </a: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Bovendien werd Polen vanuit het Oosten aangevallen door de Sovjet-Unie. (Afspraak tussen Hitler en Stalin)</a:t>
            </a: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Second World War Euro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096" y="0"/>
            <a:ext cx="9935564" cy="6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4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Spotkanie Sojusznikó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01" y="525155"/>
            <a:ext cx="7704856" cy="53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8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19</a:t>
            </a:fld>
            <a:endParaRPr lang="nl-NL"/>
          </a:p>
        </p:txBody>
      </p:sp>
      <p:pic>
        <p:nvPicPr>
          <p:cNvPr id="3074" name="Picture 2" descr="http://1.bp.blogspot.com/-wCCtu56SH9U/UEwJt4Y_-hI/AAAAAAAABy0/EN-h_R_-B4U/s1600/Blitzkrieg+Early+W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6632"/>
            <a:ext cx="680976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arlpepin.files.wordpress.com/2011/01/blitzkrieg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3"/>
            <a:ext cx="4832648" cy="32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leros.org/lerostouristpics/ww2_leros/u88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924944"/>
            <a:ext cx="4824536" cy="28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8688289" y="1052737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>
                <a:solidFill>
                  <a:schemeClr val="bg1"/>
                </a:solidFill>
              </a:rPr>
              <a:t>Blitzkrieg</a:t>
            </a: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5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GS\xAlgemene Didactiek\Kaarten\Duitseminderheden-page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526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8996524" y="1634655"/>
            <a:ext cx="28392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u="sng" dirty="0" smtClean="0"/>
              <a:t>“</a:t>
            </a:r>
            <a:r>
              <a:rPr lang="en-US" sz="2000" b="1" u="sng" dirty="0" err="1" smtClean="0"/>
              <a:t>Alle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Duitsers</a:t>
            </a:r>
            <a:r>
              <a:rPr lang="en-US" sz="2000" b="1" u="sng" dirty="0" smtClean="0"/>
              <a:t> </a:t>
            </a:r>
            <a:r>
              <a:rPr lang="en-US" sz="2000" b="1" dirty="0" err="1" smtClean="0"/>
              <a:t>moeten</a:t>
            </a:r>
            <a:r>
              <a:rPr lang="en-US" sz="2000" b="1" dirty="0" smtClean="0"/>
              <a:t> in</a:t>
            </a:r>
          </a:p>
          <a:p>
            <a:r>
              <a:rPr lang="en-US" sz="2000" b="1" dirty="0" err="1" smtClean="0"/>
              <a:t>Een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groot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Duitsland</a:t>
            </a:r>
            <a:r>
              <a:rPr lang="en-US" sz="2000" b="1" u="sng" dirty="0" smtClean="0"/>
              <a:t>” </a:t>
            </a:r>
            <a:endParaRPr lang="nl-NL" sz="2000" b="1" u="sng" dirty="0"/>
          </a:p>
        </p:txBody>
      </p:sp>
      <p:pic>
        <p:nvPicPr>
          <p:cNvPr id="2" name="Picture 2" descr="http://www.historyguy.com/Hitl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2795484"/>
            <a:ext cx="2749284" cy="39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20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Blitzkrieg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snelle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bliksem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behulp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voertuigen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u="sng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Doel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vijand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verassen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snel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uitschakelen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hierdoor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voorkomen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loopgravenoorlog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komt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26" name="Picture 2" descr="http://upload.wikimedia.org/wikipedia/commons/6/62/Poland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56363" y="2594754"/>
            <a:ext cx="5308271" cy="40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18" y="207087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the-wanderling.com/dilem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45" y="4017496"/>
            <a:ext cx="4447916" cy="24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21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Nieuwe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wapens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uitvindingen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Radar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Sonar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File:Radarops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07" y="1746595"/>
            <a:ext cx="4421565" cy="22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ww2m.com/wp-content/uploads/2012/07/canadian-sailors-asdic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27" y="3665691"/>
            <a:ext cx="3979307" cy="31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ww2m.com/wp-content/uploads/2012/07/sonar-diagram.gif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0" y="1861759"/>
            <a:ext cx="2019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15" y="186175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22</a:t>
            </a:fld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3356296" y="591866"/>
            <a:ext cx="76521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Betere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bommenwerpers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098" name="Picture 2" descr="http://ts4.mm.bing.net/th?id=HN.608015615479316581&amp;pid=1.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2914650"/>
            <a:ext cx="4406319" cy="34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442fw.afrc.af.mil/shared/media/photodb/photos/020930-O-9999G-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81" y="1361307"/>
            <a:ext cx="4582519" cy="356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5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23</a:t>
            </a:fld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3356296" y="591866"/>
            <a:ext cx="76521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Betere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vliegtuigen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bommenwerpers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mages7.alphacoders.com/288/2885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2825"/>
            <a:ext cx="543052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3.bp.blogspot.com/-uVMvBy4FX1o/TfiqhVs5vFI/AAAAAAAACs0/zEaRC8lqdq0/s640/dogfigh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01" y="1541461"/>
            <a:ext cx="40481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7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2903538" y="144042"/>
            <a:ext cx="583264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April 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1940: Noorwegen en Denemarken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10 Mei 1940: Frankrijk, België en Nederland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upload.wikimedia.org/wikipedia/en/d/db/Adolf_Hitler_in_Paris_19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162" y="1724025"/>
            <a:ext cx="3727835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3tend.com/images/4d2e61ad97de63c1ed1b180eb554ca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3789373"/>
            <a:ext cx="5097462" cy="29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5/52/France_map_Lambert-93_with_regions_and_departments-occupation-ned.svg/266px-France_map_Lambert-93_with_regions_and_departments-occupation-ned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7" y="1601787"/>
            <a:ext cx="3487119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86" y="9444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10 mei 1940: Duits 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verovering van Nederland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Dutch defense lines - ln-e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42" y="884049"/>
            <a:ext cx="4498119" cy="52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7984207" y="1281828"/>
            <a:ext cx="2132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Nederlandse </a:t>
            </a:r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rivieren dienen als verdedigingswerken</a:t>
            </a:r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28" name="Picture 4" descr="File:Mobilisatie 1939 Dutch soldiers on guard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61" y="2313434"/>
            <a:ext cx="2956310" cy="406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594" y="188273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5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10 mei 1940: Duits </a:t>
            </a:r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verovering van Nederland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7984207" y="1281828"/>
            <a:ext cx="213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Calibri" pitchFamily="34" charset="0"/>
              </a:rPr>
              <a:t>Peel-Raamstelling</a:t>
            </a:r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ile:Peel-Raamstelling the Netherland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2" y="1143000"/>
            <a:ext cx="4038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static.panoramio.com/photos/original/949108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62" y="2254844"/>
            <a:ext cx="4207793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3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4"/>
            <a:ext cx="583264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Bombardement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van 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Rotterdam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dwingen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Nederland tot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overgave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Rotterdam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123"/>
            <a:ext cx="5991745" cy="45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ew of Rotterdam after German bombing in May 1940. Rotterdam, the Netherlands, 1940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28" y="1283123"/>
            <a:ext cx="6665436" cy="45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572" y="597478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484038" y="404664"/>
            <a:ext cx="5832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Duits verovering van Nederland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Calibri" pitchFamily="34" charset="0"/>
              </a:rPr>
              <a:t>14 mei 1940: overgave</a:t>
            </a: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626600" y="640521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File:Bundesarchiv Bild 146-1984-021-17, Rotterdam, Kapitul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90" y="1413554"/>
            <a:ext cx="7614610" cy="54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822" y="90864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005468" y="0"/>
            <a:ext cx="5832648" cy="787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Juni 1940: Slag om Engeland 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err="1" smtClean="0">
                <a:solidFill>
                  <a:schemeClr val="bg1"/>
                </a:solidFill>
                <a:latin typeface="Calibri" pitchFamily="34" charset="0"/>
              </a:rPr>
              <a:t>Hitlers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 plan: Engelse luchtmacht uitschakelen, dan een invasie over zee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dn1.vox-cdn.com/uploads/chorus_asset/file/2417284/Chain_home_coverage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10" y="755981"/>
            <a:ext cx="3130550" cy="51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Boulton Paul Defiant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45" y="1382081"/>
            <a:ext cx="5623918" cy="36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16" y="618140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</a:t>
            </a:fld>
            <a:endParaRPr lang="nl-NL"/>
          </a:p>
        </p:txBody>
      </p:sp>
      <p:sp>
        <p:nvSpPr>
          <p:cNvPr id="8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GS\xAlgemene Didactiek\Kaarten\Duitseminderheden-page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1526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9112251" y="2721113"/>
            <a:ext cx="2546350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u="sng" dirty="0" err="1" smtClean="0"/>
              <a:t>Groene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gebieden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waren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volgens</a:t>
            </a:r>
            <a:r>
              <a:rPr lang="en-US" sz="2000" b="1" u="sng" dirty="0" smtClean="0"/>
              <a:t> Hitler van </a:t>
            </a:r>
            <a:r>
              <a:rPr lang="en-US" sz="2000" b="1" u="sng" dirty="0" err="1" smtClean="0"/>
              <a:t>oorsprong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Duits</a:t>
            </a:r>
            <a:r>
              <a:rPr lang="en-US" sz="2000" b="1" u="sng" dirty="0" smtClean="0"/>
              <a:t> in </a:t>
            </a:r>
            <a:r>
              <a:rPr lang="en-US" sz="2000" b="1" u="sng" dirty="0" err="1" smtClean="0"/>
              <a:t>cultuur</a:t>
            </a:r>
            <a:r>
              <a:rPr lang="en-US" sz="2000" b="1" u="sng" dirty="0" smtClean="0"/>
              <a:t> of </a:t>
            </a:r>
            <a:r>
              <a:rPr lang="en-US" sz="2000" b="1" u="sng" dirty="0" err="1" smtClean="0"/>
              <a:t>geschiedenis</a:t>
            </a:r>
            <a:endParaRPr lang="nl-NL" sz="2000" b="1" u="sng" dirty="0"/>
          </a:p>
        </p:txBody>
      </p:sp>
      <p:pic>
        <p:nvPicPr>
          <p:cNvPr id="2052" name="Picture 4" descr="http://upload.wikimedia.org/wikipedia/commons/0/0b/Greater_Germanic_Rei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9048750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9/9c/Sir_Winston_S_Churchi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85" y="284118"/>
            <a:ext cx="3590925" cy="4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3092599" y="401217"/>
            <a:ext cx="583264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De Engelse luchtmacht houdt stand en </a:t>
            </a:r>
            <a:r>
              <a:rPr lang="nl-NL" sz="2200" dirty="0" err="1" smtClean="0">
                <a:solidFill>
                  <a:schemeClr val="bg1"/>
                </a:solidFill>
                <a:latin typeface="Calibri" pitchFamily="34" charset="0"/>
              </a:rPr>
              <a:t>Hitlers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 plan mislukt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6/6f/Keep-calm-and-carry-on-sc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93" y="1712628"/>
            <a:ext cx="28575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6267301" y="4548591"/>
            <a:ext cx="511492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 i="1" dirty="0" smtClean="0">
                <a:solidFill>
                  <a:schemeClr val="bg1"/>
                </a:solidFill>
              </a:rPr>
              <a:t>Nog nooit in de geschiedenis hadden zoveel mensen, zoveel te danken gehad aan zo weinigen.</a:t>
            </a:r>
          </a:p>
          <a:p>
            <a:endParaRPr lang="nl-NL" i="1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- Winston Churchill (Premier </a:t>
            </a:r>
            <a:r>
              <a:rPr lang="en-US" dirty="0" err="1" smtClean="0">
                <a:solidFill>
                  <a:schemeClr val="bg1"/>
                </a:solidFill>
              </a:rPr>
              <a:t>Engeland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18" y="124986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800" smtClean="0"/>
              <a:t>31</a:t>
            </a:fld>
            <a:endParaRPr lang="nl-NL" dirty="0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Hitler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vuurt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V1 en V2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Rakket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Londen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Engelsen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afstand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bestrijden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074" name="Picture 2" descr="File:Bundesarchiv Bild 146-1975-117-26, Marschflugkörper V1 vor Star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663" y="2142433"/>
            <a:ext cx="5164200" cy="36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3/3c/Bundesarchiv_Bild_141-1880%2C_Peenem%C3%BCnde%2C_Start_einer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05" y="1425543"/>
            <a:ext cx="3673640" cy="48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637" y="114586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32</a:t>
            </a:fld>
            <a:endParaRPr lang="nl-NL"/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3356296" y="591866"/>
            <a:ext cx="76521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Nieuwe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wapens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uitvindingen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V1 en V2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Rakket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					</a:t>
            </a:r>
            <a:endParaRPr lang="nl-NL" sz="2200" u="sng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074" name="Picture 2" descr="File:Bundesarchiv Bild 146-1975-117-26, Marschflugkörper V1 vor Star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2469299"/>
            <a:ext cx="5164200" cy="36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3/3c/Bundesarchiv_Bild_141-1880%2C_Peenem%C3%BCnde%2C_Start_einer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465" y="1452135"/>
            <a:ext cx="3673640" cy="48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newsimg.bbc.co.uk/media/images/40048000/gif/_40048350_v2_rocket2_map41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1" y="2263259"/>
            <a:ext cx="39624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dn3.vox-cdn.com/uploads/chorus_asset/file/2417218/the_blitz.0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-180975"/>
            <a:ext cx="8658225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newsimg.bbc.co.uk/media/images/40048000/gif/_40048350_v2_rocket2_map41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64" y="0"/>
            <a:ext cx="9898996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092599" y="401217"/>
            <a:ext cx="58326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22 juni 1941: 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 (SU)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upload.wikimedia.org/wikipedia/commons/thumb/1/16/Europe_under_Nazi_domination.png/1024px-Europe_under_Nazi_domin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-918830"/>
            <a:ext cx="8521700" cy="78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5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hsudarren.files.wordpress.com/2009/04/a_stab_in_the_ba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42" y="472629"/>
            <a:ext cx="4716513" cy="635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Barbarossa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22 juni 1941</a:t>
            </a: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Sovjet-Unie onder </a:t>
            </a:r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S</a:t>
            </a:r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talin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roppedStalin19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20" y="581322"/>
            <a:ext cx="3905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/>
          <p:cNvSpPr/>
          <p:nvPr/>
        </p:nvSpPr>
        <p:spPr>
          <a:xfrm>
            <a:off x="7028969" y="907279"/>
            <a:ext cx="41076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Stalin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Grote </a:t>
            </a:r>
            <a:r>
              <a:rPr lang="en-US" sz="2200" dirty="0" err="1" smtClean="0">
                <a:solidFill>
                  <a:schemeClr val="bg1"/>
                </a:solidFill>
              </a:rPr>
              <a:t>zuiveringen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waarbij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miljoenen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sterven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veel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politici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legerleiders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</a:rPr>
              <a:t> door hem </a:t>
            </a:r>
            <a:r>
              <a:rPr lang="en-US" sz="2200" dirty="0" err="1" smtClean="0">
                <a:solidFill>
                  <a:schemeClr val="bg1"/>
                </a:solidFill>
              </a:rPr>
              <a:t>vermoordt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Daarom</a:t>
            </a:r>
            <a:r>
              <a:rPr lang="en-US" sz="2200" dirty="0" smtClean="0">
                <a:solidFill>
                  <a:schemeClr val="bg1"/>
                </a:solidFill>
              </a:rPr>
              <a:t> is de SU </a:t>
            </a:r>
            <a:r>
              <a:rPr lang="en-US" sz="2200" dirty="0" err="1" smtClean="0">
                <a:solidFill>
                  <a:schemeClr val="bg1"/>
                </a:solidFill>
              </a:rPr>
              <a:t>militair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politiek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zwak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4358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7115961" y="2465313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smtClean="0">
                <a:solidFill>
                  <a:schemeClr val="bg1"/>
                </a:solidFill>
                <a:latin typeface="Calibri" pitchFamily="34" charset="0"/>
              </a:rPr>
              <a:t>Censuur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liketowastemytime.com/sites/default/files/soviet-censorship-naval-commissar-vanish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53" y="35108"/>
            <a:ext cx="5120470" cy="68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9" y="561906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0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22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juni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1941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3416617" y="994031"/>
            <a:ext cx="802306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Hitler </a:t>
            </a:r>
            <a:r>
              <a:rPr lang="en-US" sz="2200" dirty="0" err="1" smtClean="0">
                <a:solidFill>
                  <a:schemeClr val="bg1"/>
                </a:solidFill>
              </a:rPr>
              <a:t>brak</a:t>
            </a:r>
            <a:r>
              <a:rPr lang="en-US" sz="2200" dirty="0" smtClean="0">
                <a:solidFill>
                  <a:schemeClr val="bg1"/>
                </a:solidFill>
              </a:rPr>
              <a:t> het </a:t>
            </a:r>
            <a:r>
              <a:rPr lang="en-US" sz="2200" u="sng" dirty="0" smtClean="0">
                <a:solidFill>
                  <a:schemeClr val="bg1"/>
                </a:solidFill>
              </a:rPr>
              <a:t>Molotov-Ribbentrop </a:t>
            </a:r>
            <a:r>
              <a:rPr lang="en-US" sz="2200" u="sng" dirty="0" err="1" smtClean="0">
                <a:solidFill>
                  <a:schemeClr val="bg1"/>
                </a:solidFill>
              </a:rPr>
              <a:t>verdrag</a:t>
            </a:r>
            <a:endParaRPr lang="en-US" sz="2200" u="sng" dirty="0" smtClean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dachten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dat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na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zes</a:t>
            </a:r>
            <a:r>
              <a:rPr lang="en-US" sz="2200" dirty="0" smtClean="0">
                <a:solidFill>
                  <a:schemeClr val="bg1"/>
                </a:solidFill>
              </a:rPr>
              <a:t> tot </a:t>
            </a:r>
            <a:r>
              <a:rPr lang="en-US" sz="2200" dirty="0" err="1" smtClean="0">
                <a:solidFill>
                  <a:schemeClr val="bg1"/>
                </a:solidFill>
              </a:rPr>
              <a:t>acht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weken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verslagen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zijn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</a:rPr>
              <a:t>olievelden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zouden</a:t>
            </a:r>
            <a:r>
              <a:rPr lang="en-US" sz="2200" dirty="0" smtClean="0">
                <a:solidFill>
                  <a:schemeClr val="bg1"/>
                </a:solidFill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</a:rPr>
              <a:t>gebrek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aan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brandstof</a:t>
            </a:r>
            <a:r>
              <a:rPr lang="en-US" sz="2200" dirty="0" smtClean="0">
                <a:solidFill>
                  <a:schemeClr val="bg1"/>
                </a:solidFill>
              </a:rPr>
              <a:t> van het </a:t>
            </a:r>
            <a:r>
              <a:rPr lang="en-US" sz="2200" dirty="0" err="1" smtClean="0">
                <a:solidFill>
                  <a:schemeClr val="bg1"/>
                </a:solidFill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</a:rPr>
              <a:t> leger </a:t>
            </a:r>
            <a:r>
              <a:rPr lang="en-US" sz="2200" dirty="0" err="1" smtClean="0">
                <a:solidFill>
                  <a:schemeClr val="bg1"/>
                </a:solidFill>
              </a:rPr>
              <a:t>kunnen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oplossen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zou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</a:rPr>
              <a:t>nodige</a:t>
            </a:r>
            <a:r>
              <a:rPr lang="en-US" sz="2200" dirty="0" smtClean="0">
                <a:solidFill>
                  <a:schemeClr val="bg1"/>
                </a:solidFill>
              </a:rPr>
              <a:t> lebensraum </a:t>
            </a:r>
            <a:r>
              <a:rPr lang="en-US" sz="2200" dirty="0" err="1" smtClean="0">
                <a:solidFill>
                  <a:schemeClr val="bg1"/>
                </a:solidFill>
              </a:rPr>
              <a:t>bieden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Stalin had </a:t>
            </a:r>
            <a:r>
              <a:rPr lang="en-US" sz="2200" dirty="0" err="1" smtClean="0">
                <a:solidFill>
                  <a:schemeClr val="bg1"/>
                </a:solidFill>
              </a:rPr>
              <a:t>een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grote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zuivering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gehouden</a:t>
            </a:r>
            <a:r>
              <a:rPr lang="en-US" sz="2200" dirty="0" smtClean="0">
                <a:solidFill>
                  <a:schemeClr val="bg1"/>
                </a:solidFill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</a:rPr>
              <a:t>alle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mensen</a:t>
            </a:r>
            <a:r>
              <a:rPr lang="en-US" sz="2200" dirty="0" smtClean="0">
                <a:solidFill>
                  <a:schemeClr val="bg1"/>
                </a:solidFill>
              </a:rPr>
              <a:t> die </a:t>
            </a:r>
            <a:r>
              <a:rPr lang="en-US" sz="2200" dirty="0" err="1" smtClean="0">
                <a:solidFill>
                  <a:schemeClr val="bg1"/>
                </a:solidFill>
              </a:rPr>
              <a:t>hij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niet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vertrouwde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liet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hij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ombrengen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 smtClean="0">
                <a:solidFill>
                  <a:schemeClr val="bg1"/>
                </a:solidFill>
              </a:rPr>
              <a:t>Ook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veel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generaals</a:t>
            </a:r>
            <a:r>
              <a:rPr lang="en-US" sz="2200" dirty="0" smtClean="0">
                <a:solidFill>
                  <a:schemeClr val="bg1"/>
                </a:solidFill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</a:rPr>
              <a:t>officieren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uit</a:t>
            </a:r>
            <a:r>
              <a:rPr lang="en-US" sz="2200" dirty="0" smtClean="0">
                <a:solidFill>
                  <a:schemeClr val="bg1"/>
                </a:solidFill>
              </a:rPr>
              <a:t> het leger </a:t>
            </a:r>
            <a:r>
              <a:rPr lang="en-US" sz="2200" dirty="0" err="1" smtClean="0">
                <a:solidFill>
                  <a:schemeClr val="bg1"/>
                </a:solidFill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gedood</a:t>
            </a:r>
            <a:r>
              <a:rPr lang="en-US" sz="2200" dirty="0" smtClean="0">
                <a:solidFill>
                  <a:schemeClr val="bg1"/>
                </a:solidFill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</a:rPr>
              <a:t>Daarom</a:t>
            </a:r>
            <a:r>
              <a:rPr lang="en-US" sz="2200" dirty="0" smtClean="0">
                <a:solidFill>
                  <a:schemeClr val="bg1"/>
                </a:solidFill>
              </a:rPr>
              <a:t> was het leger van de </a:t>
            </a:r>
            <a:r>
              <a:rPr lang="en-US" sz="2200" dirty="0" err="1" smtClean="0">
                <a:solidFill>
                  <a:schemeClr val="bg1"/>
                </a:solidFill>
              </a:rPr>
              <a:t>Sovjet-Unie</a:t>
            </a:r>
            <a:r>
              <a:rPr lang="en-US" sz="2200" dirty="0" smtClean="0">
                <a:solidFill>
                  <a:schemeClr val="bg1"/>
                </a:solidFill>
              </a:rPr>
              <a:t> erg </a:t>
            </a:r>
            <a:r>
              <a:rPr lang="en-US" sz="2200" dirty="0" err="1" smtClean="0">
                <a:solidFill>
                  <a:schemeClr val="bg1"/>
                </a:solidFill>
              </a:rPr>
              <a:t>zwak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435852"/>
            <a:ext cx="926416" cy="861392"/>
          </a:xfrm>
          <a:prstGeom prst="rect">
            <a:avLst/>
          </a:prstGeom>
        </p:spPr>
      </p:pic>
      <p:sp>
        <p:nvSpPr>
          <p:cNvPr id="4" name="AutoShape 2" descr="File:OperationBarbarossa.PNG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2743200"/>
            <a:ext cx="7391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4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commons/3/3e/OperationBarbaros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51" y="672672"/>
            <a:ext cx="7275972" cy="56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commons/a/a2/German_troops_crossing_the_Soviet_bord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36" y="472629"/>
            <a:ext cx="3847071" cy="51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661" y="55902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6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290875" y="10964"/>
            <a:ext cx="583264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Einsatzgruppen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die in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veroverd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gebied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Joden</a:t>
            </a: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alibri" pitchFamily="34" charset="0"/>
              </a:rPr>
              <a:t>vermoordde</a:t>
            </a:r>
            <a:endParaRPr lang="nl-NL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arreregroupda.com/wp-content/uploads/2013/09/58605-1125x5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28" y="542762"/>
            <a:ext cx="1071562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71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297784" y="2683196"/>
            <a:ext cx="63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</a:rPr>
              <a:t>Hoofdstuk 2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4402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 txBox="1">
            <a:spLocks/>
          </p:cNvSpPr>
          <p:nvPr/>
        </p:nvSpPr>
        <p:spPr>
          <a:xfrm>
            <a:off x="8229600" y="65087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7726285" y="2369603"/>
            <a:ext cx="58326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err="1" smtClean="0">
                <a:solidFill>
                  <a:schemeClr val="bg1"/>
                </a:solidFill>
                <a:latin typeface="Calibri" pitchFamily="34" charset="0"/>
              </a:rPr>
              <a:t>Einsatzgruppen</a:t>
            </a:r>
            <a:endParaRPr lang="nl-NL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endParaRPr lang="en-US" sz="24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7/7d/Bundesarchiv_Bild_183-B0716-0005-007%2C_Oberstes_Gericht%2C_Globke-Prozess%2C_Beweisst%C3%BC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04" y="0"/>
            <a:ext cx="56007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808" y="571308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1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le:RIAN archive 44732 Soviet soldiers attack hous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55" y="1140927"/>
            <a:ext cx="8959548" cy="42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11824" y="19944"/>
            <a:ext cx="5832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Keerpunt: Slag om Stalingrad</a:t>
            </a: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111" y="528316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97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11824" y="19944"/>
            <a:ext cx="5832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Operatie </a:t>
            </a:r>
            <a:r>
              <a:rPr lang="nl-NL" sz="2200" dirty="0" err="1">
                <a:solidFill>
                  <a:schemeClr val="bg1"/>
                </a:solidFill>
                <a:latin typeface="Calibri" pitchFamily="34" charset="0"/>
              </a:rPr>
              <a:t>Barbarossa</a:t>
            </a:r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nl-NL" sz="2200" dirty="0">
                <a:solidFill>
                  <a:schemeClr val="bg1"/>
                </a:solidFill>
                <a:latin typeface="Calibri" pitchFamily="34" charset="0"/>
              </a:rPr>
              <a:t>Keerpunt: Slag om Stalingrad</a:t>
            </a:r>
          </a:p>
        </p:txBody>
      </p:sp>
      <p:pic>
        <p:nvPicPr>
          <p:cNvPr id="7170" name="Picture 2" descr="File:StalingradRu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86" y="3905428"/>
            <a:ext cx="3876963" cy="28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/>
          <p:cNvSpPr/>
          <p:nvPr/>
        </p:nvSpPr>
        <p:spPr>
          <a:xfrm>
            <a:off x="2857484" y="1003051"/>
            <a:ext cx="80469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Bevel 227: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stap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Russische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die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zich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terugtrokken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gedood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In Stalingrad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tot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febr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1943 hard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gevochten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verliezen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Keerpunt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Russen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zijn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vanaf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dit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moment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winnende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hand.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06" y="380381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4511824" y="1772816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File:RIAN archive 602161 Center of Stalingrad after liber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10" y="453856"/>
            <a:ext cx="8115526" cy="53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111" y="528316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3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44</a:t>
            </a:fld>
            <a:endParaRPr lang="nl-NL"/>
          </a:p>
        </p:txBody>
      </p:sp>
      <p:pic>
        <p:nvPicPr>
          <p:cNvPr id="5" name="Picture 4" descr="http://www.sflistteamhouse.com/Misc/Pearl%20Harbor/origin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58" y="354767"/>
            <a:ext cx="4068093" cy="33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upload.wikimedia.org/wikipedia/commons/4/42/Shokaku_Pearl_Harbor_1st_Wav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4758" y="3921915"/>
            <a:ext cx="4220566" cy="28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4" y="790800"/>
            <a:ext cx="4353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7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december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1941: Japan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valt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Pearl Harbor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1026" name="Picture 2" descr="http://www.annefrankguide.net/nl-NL/content/Map3486a_n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21" y="2192186"/>
            <a:ext cx="5197198" cy="39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4" y="133079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45</a:t>
            </a:fld>
            <a:endParaRPr lang="nl-NL"/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3" y="216817"/>
            <a:ext cx="43532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Japanse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keizer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Hirohito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wilde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groot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rijk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Azie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veroveren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aanval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Pearl Harbor was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bedoelt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om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Amerikaanse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vloot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vernietigen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Hierdoor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konden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Japanners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hun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gang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stille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oceaan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3074" name="Picture 2" descr="http://upload.wikimedia.org/wikipedia/commons/thumb/2/25/Hirohito_wartime.jpg/210px-Hirohito_wartime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07" y="2881315"/>
            <a:ext cx="2435021" cy="384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7/73/1938_Naka_yoshi_sangok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32" y="350584"/>
            <a:ext cx="3505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16" y="352941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46</a:t>
            </a:fld>
            <a:endParaRPr lang="nl-NL"/>
          </a:p>
        </p:txBody>
      </p:sp>
      <p:pic>
        <p:nvPicPr>
          <p:cNvPr id="1026" name="Picture 2" descr="http://www.mrdickey.net/uploads/5/0/5/6/5056587/color_map_of_japanese_expansion_in_the_pacific_during_wwi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20" y="0"/>
            <a:ext cx="8242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04" y="54059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4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57358" y="448175"/>
            <a:ext cx="480375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Na de overgave van Nederland vlucht de koningin en de regering naar Londen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Nederland komt onder leiding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van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Rijkscommisaris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Arthur Seyss-Inquart.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1500 Duitse ambtenaren, Duitse politie en Duitse soldaten aan de grenzen.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Bundesarchiv Bild 121-1976, Arthur Seyß-Inquart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752" y="681455"/>
            <a:ext cx="2967787" cy="44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kennisquiz.nl/img/wilhelmina-in-lond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63" y="3387544"/>
            <a:ext cx="3685112" cy="28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43" y="1983137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39245" y="342535"/>
            <a:ext cx="5544616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Duitse bezetter vraagt Nederlandse bedrijven voor hen te werken.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Dilemma: meedoen of verlies maken?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Meeste bedrijven maken veel winst met Duitse orders (Philips).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www.verzetsmuseum.org/binaries/museum/wisselexpoos/poster/poster_dtsl_voor_vrij_nl_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696" y="865902"/>
            <a:ext cx="2880320" cy="39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68" y="271255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34269" y="260649"/>
            <a:ext cx="581394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Er waren ook mensen die actief met de Duitsers meewerkte: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Collaboratie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i="1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i="1" dirty="0">
                <a:solidFill>
                  <a:schemeClr val="bg1"/>
                </a:solidFill>
                <a:latin typeface="+mn-lt"/>
              </a:rPr>
              <a:t>Verschillende vormen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Veel bedrijven collaboreerde door voor de Duitsers te werken: Philips, DAF, NS.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Ook individuele personen.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170" name="Picture 2" descr="File:Ssnederland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699791"/>
            <a:ext cx="3641880" cy="546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66" y="69979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14420" y="170919"/>
            <a:ext cx="53518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Hitler probeert onder het Verdrag van Versailles uit te komen.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1935: Invoering Algemene Dienstplicht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1936</a:t>
            </a:r>
            <a:r>
              <a:rPr lang="nl-NL" sz="2000" dirty="0">
                <a:solidFill>
                  <a:schemeClr val="bg1"/>
                </a:solidFill>
              </a:rPr>
              <a:t>: Duitse troepen vallen het gedemilitariseerde </a:t>
            </a:r>
            <a:r>
              <a:rPr lang="nl-NL" sz="2000" u="sng" dirty="0">
                <a:solidFill>
                  <a:schemeClr val="bg1"/>
                </a:solidFill>
              </a:rPr>
              <a:t>Rijnland</a:t>
            </a:r>
            <a:r>
              <a:rPr lang="nl-NL" sz="2000" dirty="0">
                <a:solidFill>
                  <a:schemeClr val="bg1"/>
                </a:solidFill>
              </a:rPr>
              <a:t> binnen.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Frankrijk protesteert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Engeland wil rust bewaren en laat Hitler zijn gang gaan.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	</a:t>
            </a:r>
          </a:p>
          <a:p>
            <a:r>
              <a:rPr lang="nl-NL" sz="2000" dirty="0">
                <a:solidFill>
                  <a:schemeClr val="bg1"/>
                </a:solidFill>
              </a:rPr>
              <a:t>			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e deelstaat Rijnland-Pal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70" y="3521569"/>
            <a:ext cx="1851272" cy="243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kromde verbindingslijn 7"/>
          <p:cNvCxnSpPr/>
          <p:nvPr/>
        </p:nvCxnSpPr>
        <p:spPr>
          <a:xfrm>
            <a:off x="6888088" y="3645024"/>
            <a:ext cx="1933382" cy="1499544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559863" y="6388779"/>
            <a:ext cx="27432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padresteve.files.wordpress.com/2012/07/hitler-and-himml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98" y="588715"/>
            <a:ext cx="3851920" cy="268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80" y="514456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66030" y="260649"/>
            <a:ext cx="9062113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Twee doelen Duitse bezetter: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 eaLnBrk="1" hangingPunct="1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NL inschakelen bij de Duitse oorlogsvoering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2. NL bevolking winnen voor het </a:t>
            </a:r>
            <a:r>
              <a:rPr lang="nl-NL" sz="2200" dirty="0" err="1">
                <a:solidFill>
                  <a:schemeClr val="bg1"/>
                </a:solidFill>
                <a:latin typeface="+mn-lt"/>
              </a:rPr>
              <a:t>nationaal-socialisme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     (</a:t>
            </a:r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nazificatie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Vier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fasen tijdens de bezetting.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82" y="343120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43451" y="260648"/>
            <a:ext cx="688235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 eaLnBrk="1" hangingPunct="1">
              <a:buFont typeface="Arial" pitchFamily="34" charset="0"/>
              <a:buChar char="•"/>
            </a:pPr>
            <a:r>
              <a:rPr lang="nl-NL" sz="2200" b="1" dirty="0">
                <a:solidFill>
                  <a:schemeClr val="bg1"/>
                </a:solidFill>
                <a:latin typeface="+mn-lt"/>
              </a:rPr>
              <a:t>Eerste fase (mei 1940 – eind februari 1941</a:t>
            </a:r>
            <a:r>
              <a:rPr lang="nl-NL" sz="2200" b="1" dirty="0" smtClean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285750" indent="-285750" eaLnBrk="1" hangingPunct="1">
              <a:buFont typeface="Arial" pitchFamily="34" charset="0"/>
              <a:buChar char="•"/>
            </a:pPr>
            <a:endParaRPr lang="nl-NL" sz="2200" b="1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Vervolging Joden begint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Joden in dienst van overheid geregistreerd &amp; ontslagen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Joodse bedrijven geregistreerd 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Verboden ritueel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slachten</a:t>
            </a:r>
          </a:p>
          <a:p>
            <a:pPr marL="342900" indent="-3429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Propaganda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Affiches, kranten, radio-uitzendingen, </a:t>
            </a: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voorprogramma’s bioscopen</a:t>
            </a:r>
          </a:p>
          <a:p>
            <a:r>
              <a:rPr lang="nl-NL" sz="2200" dirty="0">
                <a:solidFill>
                  <a:schemeClr val="bg1"/>
                </a:solidFill>
                <a:latin typeface="+mn-lt"/>
              </a:rPr>
              <a:t>NL pers onder strenge controle: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censuur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b="1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6552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http://www.dewaarheid.nu/sep01/telegraaf_bezet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9" y="0"/>
            <a:ext cx="8019435" cy="68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7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731" y="23247"/>
            <a:ext cx="8307134" cy="6834753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6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75212" y="260648"/>
            <a:ext cx="695059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Verbod politieke partijen behalve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NSB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Nationaal Socialistische Beweging, o.l.v. Anton Mussert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0" name="Picture 2" descr="http://www.dedokwerker.nl/images/nsb_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81" y="1830307"/>
            <a:ext cx="3200289" cy="46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ntoen.nu/media/38_01_mussert_parade24418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87" y="1830306"/>
            <a:ext cx="3406668" cy="46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0" y="435341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48427" y="410774"/>
            <a:ext cx="741047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Voor veel mensen gaat het gewone leven verder.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Zij passen zich aan, aan de nieuwe  situatie: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accommodatie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0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04729" y="103853"/>
            <a:ext cx="5759355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Tweede fase (eind februari 1941 – april 1943)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Duitsers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gingen harder optreden </a:t>
            </a: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  Omdat: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Propaganda sloeg niet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aan.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Nederlanders staakten massaal: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februari 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stakingen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1941</a:t>
            </a:r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NL moest grotere bijdrage leveren aan oorlogvoering</a:t>
            </a:r>
          </a:p>
          <a:p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members.home.nl/tweedewereldoorlog/nederlands/gebeurtenissennl/incident/afbeeldingenincidenten/dokwerk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805" y="903791"/>
            <a:ext cx="3314127" cy="44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4381192" y="2996953"/>
            <a:ext cx="3443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8" y="1311685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76789" y="533603"/>
            <a:ext cx="4981173" cy="78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err="1">
                <a:solidFill>
                  <a:schemeClr val="bg1"/>
                </a:solidFill>
                <a:latin typeface="+mn-lt"/>
              </a:rPr>
              <a:t>Arbeitseinsatz</a:t>
            </a:r>
            <a:r>
              <a:rPr lang="nl-NL" sz="2200" u="sng" dirty="0">
                <a:solidFill>
                  <a:schemeClr val="bg1"/>
                </a:solidFill>
                <a:latin typeface="+mn-lt"/>
              </a:rPr>
              <a:t> vanaf 1942: Nederlanders werden steeds vaker gedwongen om in Duitsland te werken.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Verdere Isolatie </a:t>
            </a:r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Joden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Minder rechten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Persoonsbewijs:   J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200" dirty="0">
                <a:solidFill>
                  <a:schemeClr val="bg1"/>
                </a:solidFill>
                <a:latin typeface="+mn-lt"/>
              </a:rPr>
              <a:t>Jodenster (vanaf mei 1942) </a:t>
            </a:r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r>
              <a:rPr lang="nl-NL" sz="2200" u="sng" dirty="0">
                <a:solidFill>
                  <a:schemeClr val="bg1"/>
                </a:solidFill>
                <a:latin typeface="+mn-lt"/>
              </a:rPr>
              <a:t>Anti-Duitse stemming groeit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, verzet neemt toe, voornamelijk in kleine groepen.</a:t>
            </a: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 descr="http://www.oorlogsslachtoffersculemborg.nl/images/Arbeitseinsatz/poster%20arbeidsinz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62" y="697376"/>
            <a:ext cx="3538169" cy="48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http://www.verzetsmuseum.org/uploads/archive/achter_de_iconen/jodenvervolging/vals_en_j_paspoort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89" y="375694"/>
            <a:ext cx="7362126" cy="49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81191" y="260649"/>
            <a:ext cx="55446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125598" y="315908"/>
            <a:ext cx="5873793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</a:rPr>
              <a:t>Fase drie ( april 1943 – september 1944)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Levering arbeiders &amp; producten wordt belangrijker dan </a:t>
            </a:r>
            <a:r>
              <a:rPr lang="nl-NL" sz="2200" u="sng" dirty="0" err="1">
                <a:solidFill>
                  <a:schemeClr val="bg1"/>
                </a:solidFill>
              </a:rPr>
              <a:t>nazificatie</a:t>
            </a:r>
            <a:endParaRPr lang="nl-NL" sz="2200" u="sng" dirty="0">
              <a:solidFill>
                <a:schemeClr val="bg1"/>
              </a:solidFill>
            </a:endParaRP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Deportatie van de </a:t>
            </a:r>
            <a:r>
              <a:rPr lang="nl-NL" sz="2200" u="sng" dirty="0" smtClean="0">
                <a:solidFill>
                  <a:schemeClr val="bg1"/>
                </a:solidFill>
              </a:rPr>
              <a:t>Joden begint 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u="sng" dirty="0" smtClean="0">
                <a:solidFill>
                  <a:schemeClr val="bg1"/>
                </a:solidFill>
              </a:rPr>
              <a:t>April-mei staking</a:t>
            </a:r>
            <a:r>
              <a:rPr lang="nl-NL" sz="2200" dirty="0" smtClean="0">
                <a:solidFill>
                  <a:schemeClr val="bg1"/>
                </a:solidFill>
              </a:rPr>
              <a:t>: staking tegen krijgsgevangenschap </a:t>
            </a:r>
            <a:r>
              <a:rPr lang="nl-NL" sz="2200" dirty="0" err="1" smtClean="0">
                <a:solidFill>
                  <a:schemeClr val="bg1"/>
                </a:solidFill>
              </a:rPr>
              <a:t>NL’se</a:t>
            </a:r>
            <a:r>
              <a:rPr lang="nl-NL" sz="2200" dirty="0" smtClean="0">
                <a:solidFill>
                  <a:schemeClr val="bg1"/>
                </a:solidFill>
              </a:rPr>
              <a:t> soldaten.</a:t>
            </a:r>
            <a:endParaRPr lang="nl-NL" sz="2200" u="sng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Verhoudingen Nederlanders – Duitsers steeds slechter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>
                <a:solidFill>
                  <a:schemeClr val="bg1"/>
                </a:solidFill>
              </a:rPr>
              <a:t>Meer tegenwerking</a:t>
            </a:r>
            <a:r>
              <a:rPr lang="nl-NL" sz="2200" u="sng" dirty="0" smtClean="0">
                <a:solidFill>
                  <a:schemeClr val="bg1"/>
                </a:solidFill>
              </a:rPr>
              <a:t>:</a:t>
            </a: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Meer mensen doken onder</a:t>
            </a:r>
          </a:p>
          <a:p>
            <a:r>
              <a:rPr lang="nl-NL" sz="2200" dirty="0">
                <a:solidFill>
                  <a:schemeClr val="bg1"/>
                </a:solidFill>
              </a:rPr>
              <a:t>Meer illegale organisaties</a:t>
            </a:r>
          </a:p>
          <a:p>
            <a:pPr marL="285750" indent="-285750">
              <a:buFont typeface="Arial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43" y="260649"/>
            <a:ext cx="926416" cy="861392"/>
          </a:xfrm>
          <a:prstGeom prst="rect">
            <a:avLst/>
          </a:prstGeom>
        </p:spPr>
      </p:pic>
      <p:pic>
        <p:nvPicPr>
          <p:cNvPr id="2050" name="Picture 2" descr="http://4en5mei.enschede.nl/images/April_mei_staking.tif/view.fu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41" y="1177300"/>
            <a:ext cx="51435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8802806" y="4326340"/>
            <a:ext cx="1731050" cy="2136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330074" y="260649"/>
            <a:ext cx="4380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	</a:t>
            </a:r>
          </a:p>
          <a:p>
            <a:r>
              <a:rPr lang="nl-NL" dirty="0">
                <a:solidFill>
                  <a:schemeClr val="bg1"/>
                </a:solidFill>
              </a:rPr>
              <a:t>			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hitlerpages.com/wpimages/wpc15a9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13" y="2755248"/>
            <a:ext cx="2958334" cy="29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3697686" y="541883"/>
            <a:ext cx="60820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1936: Verdrag met Mussolini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1939: </a:t>
            </a:r>
            <a:r>
              <a:rPr lang="nl-NL" sz="2000" u="sng" dirty="0">
                <a:solidFill>
                  <a:schemeClr val="bg1"/>
                </a:solidFill>
              </a:rPr>
              <a:t>Staalpact</a:t>
            </a:r>
            <a:r>
              <a:rPr lang="nl-NL" sz="2000" dirty="0">
                <a:solidFill>
                  <a:schemeClr val="bg1"/>
                </a:solidFill>
              </a:rPr>
              <a:t>, Hitler en Mussolini werken op zowel militair als economisch gebied samen</a:t>
            </a:r>
            <a:endParaRPr lang="nl-NL" sz="2000" dirty="0"/>
          </a:p>
        </p:txBody>
      </p:sp>
      <p:sp>
        <p:nvSpPr>
          <p:cNvPr id="9" name="Tekstvak 8"/>
          <p:cNvSpPr txBox="1"/>
          <p:nvPr/>
        </p:nvSpPr>
        <p:spPr>
          <a:xfrm>
            <a:off x="5602868" y="588060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Mussolini en Hitler in Rome</a:t>
            </a:r>
          </a:p>
        </p:txBody>
      </p:sp>
      <p:pic>
        <p:nvPicPr>
          <p:cNvPr id="3" name="Picture 2" descr="http://e8.img.v4.skyrock.net/2008/18252008/pics/624345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86" y="2755248"/>
            <a:ext cx="2437738" cy="29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64" y="2324552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21132" y="946341"/>
            <a:ext cx="55446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Even 7 regels overlaten voor Fase vier…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61</a:t>
            </a:fld>
            <a:endParaRPr lang="nl-NL"/>
          </a:p>
        </p:txBody>
      </p:sp>
      <p:pic>
        <p:nvPicPr>
          <p:cNvPr id="5122" name="Picture 2" descr="File:Teheran conference-194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91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7591425" y="425241"/>
            <a:ext cx="435328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Terug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buiten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Nederland:</a:t>
            </a: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‘</a:t>
            </a:r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De Grote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Drie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overleggen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samen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hoe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winnen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Zij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spraken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af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volledig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verslagen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daarna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bezet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moest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Stalin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oorlog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extra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gebieden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Oost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-Europa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zou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krijgen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Engeland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Amerika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een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tweede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front in Europa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openen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Rusland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tegen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Japan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gaat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7" name="Rechthoek 6"/>
          <p:cNvSpPr/>
          <p:nvPr/>
        </p:nvSpPr>
        <p:spPr>
          <a:xfrm>
            <a:off x="715228" y="4292143"/>
            <a:ext cx="6122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Stalin		   Roosevelt		Churchill</a:t>
            </a:r>
          </a:p>
        </p:txBody>
      </p:sp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28" y="5477656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1800" smtClean="0"/>
              <a:t>62</a:t>
            </a:fld>
            <a:endParaRPr lang="nl-NL" dirty="0"/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2857483" y="216817"/>
            <a:ext cx="83746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Andere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sloten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zich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aan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bij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drie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werkten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/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mee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r>
              <a:rPr lang="en-US" sz="2200" u="sng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u="sng" dirty="0" err="1" smtClean="0">
                <a:solidFill>
                  <a:schemeClr val="bg1"/>
                </a:solidFill>
                <a:latin typeface="Calibri" pitchFamily="34" charset="0"/>
              </a:rPr>
              <a:t>geallieerden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(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groen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)</a:t>
            </a:r>
            <a:endParaRPr lang="en-US" sz="2200" u="sng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u="sng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u="sng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98" y="954697"/>
            <a:ext cx="926416" cy="861392"/>
          </a:xfrm>
          <a:prstGeom prst="rect">
            <a:avLst/>
          </a:prstGeom>
        </p:spPr>
      </p:pic>
      <p:pic>
        <p:nvPicPr>
          <p:cNvPr id="2311" name="Picture 263" descr="http://upload.wikimedia.org/wikipedia/commons/c/c0/WWI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3" y="2138012"/>
            <a:ext cx="9989024" cy="42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38" y="5796473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2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ndrewclem.com/War/Maps/Europe_194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5410" cy="6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7591425" y="425241"/>
            <a:ext cx="435328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1942 – 1943</a:t>
            </a:r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Duitsers verliezen terrein aan Rusland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Geallieerden veroveren Afrika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Geallieerden vallen Italië binnen: gedeeltelijk veroverd.</a:t>
            </a: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200" dirty="0" smtClean="0">
                <a:solidFill>
                  <a:schemeClr val="bg1"/>
                </a:solidFill>
                <a:latin typeface="Calibri" pitchFamily="34" charset="0"/>
              </a:rPr>
              <a:t>Om de Duitsers te verslaan moet er een grote invasie komen in het westen.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50" y="3680857"/>
            <a:ext cx="926416" cy="861392"/>
          </a:xfrm>
          <a:prstGeom prst="rect">
            <a:avLst/>
          </a:prstGeom>
        </p:spPr>
      </p:pic>
      <p:cxnSp>
        <p:nvCxnSpPr>
          <p:cNvPr id="3" name="Rechte verbindingslijn met pijl 2"/>
          <p:cNvCxnSpPr/>
          <p:nvPr/>
        </p:nvCxnSpPr>
        <p:spPr>
          <a:xfrm flipH="1">
            <a:off x="5257800" y="1542197"/>
            <a:ext cx="2297611" cy="872391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 flipH="1">
            <a:off x="3400426" y="3191611"/>
            <a:ext cx="4154984" cy="1894739"/>
          </a:xfrm>
          <a:prstGeom prst="straightConnector1">
            <a:avLst/>
          </a:prstGeom>
          <a:ln w="793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kstvak 1"/>
          <p:cNvSpPr txBox="1">
            <a:spLocks noChangeArrowheads="1"/>
          </p:cNvSpPr>
          <p:nvPr/>
        </p:nvSpPr>
        <p:spPr bwMode="auto">
          <a:xfrm>
            <a:off x="3081933" y="303615"/>
            <a:ext cx="721518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Calibri" panose="020F0502020204030204" pitchFamily="34" charset="0"/>
              </a:rPr>
              <a:t>D-Day</a:t>
            </a:r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: invasie van West-Europa</a:t>
            </a:r>
            <a:endParaRPr lang="nl-NL" sz="2200" u="sng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sz="2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Decision</a:t>
            </a:r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Day 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6 juni 1944</a:t>
            </a: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3 miljoen militairen maken oversteek van Engeland naar Frankrijk (Normandië).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Combinatie van landing via zee en vanuit de lucht.</a:t>
            </a:r>
          </a:p>
          <a:p>
            <a:pPr eaLnBrk="1" hangingPunct="1">
              <a:buFontTx/>
              <a:buChar char="-"/>
            </a:pPr>
            <a:endParaRPr lang="nl-NL" sz="2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mvrhs.org/social/tirrellWebsite/02%20-%20D-Day%20ma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9" y="3083180"/>
            <a:ext cx="5635627" cy="366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224" name="Picture 8" descr="http://www.ila-chateau.com/normandy-hotel-chateau-canisy/wp-content/gallery/d-day/d-day-landings-map-ti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67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9723939" y="234741"/>
            <a:ext cx="2686408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‘s </a:t>
            </a:r>
            <a:r>
              <a:rPr lang="en-US" sz="2200" dirty="0" err="1">
                <a:solidFill>
                  <a:schemeClr val="tx1"/>
                </a:solidFill>
                <a:latin typeface="Calibri" pitchFamily="34" charset="0"/>
              </a:rPr>
              <a:t>N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achts</a:t>
            </a:r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luchtlandingen</a:t>
            </a:r>
            <a:endParaRPr lang="en-US" sz="2200" dirty="0" smtClean="0">
              <a:solidFill>
                <a:schemeClr val="tx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Overdag</a:t>
            </a:r>
            <a:r>
              <a:rPr lang="en-US" sz="2200" dirty="0" smtClean="0">
                <a:solidFill>
                  <a:schemeClr val="tx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  <a:latin typeface="Calibri" pitchFamily="34" charset="0"/>
              </a:rPr>
              <a:t>zeelandingen</a:t>
            </a:r>
            <a:endParaRPr lang="en-US" sz="2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‘s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nachts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luchtlandingen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Overdag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zeelandingen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222" name="Picture 6" descr="http://www.theboardgamefamily.com/wp-content/uploads/2012/06/D-Day-paratroop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5" y="-1"/>
            <a:ext cx="8508439" cy="638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507th.com/images/large-airbornejum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5649"/>
            <a:ext cx="47053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verdedigingen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kust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West-Europa</a:t>
            </a:r>
          </a:p>
        </p:txBody>
      </p:sp>
      <p:pic>
        <p:nvPicPr>
          <p:cNvPr id="4098" name="Picture 2" descr="http://upload.wikimedia.org/wikipedia/commons/thumb/8/87/Atlantikwall.png/220px-Atlantikw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7" y="0"/>
            <a:ext cx="5373688" cy="69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upload.wikimedia.org/wikipedia/commons/c/ce/Bundesarchiv_Bild_146-1987-017-29A,_Frankreich,_Atlantikw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1" y="-1"/>
            <a:ext cx="9916619" cy="711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verdedigingen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langs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kust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van West-Europa</a:t>
            </a:r>
          </a:p>
        </p:txBody>
      </p:sp>
    </p:spTree>
    <p:extLst>
      <p:ext uri="{BB962C8B-B14F-4D97-AF65-F5344CB8AC3E}">
        <p14:creationId xmlns:p14="http://schemas.microsoft.com/office/powerpoint/2010/main" val="37537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cbc.ca/news/dday/gfx/map_dda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35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9258300" y="425241"/>
            <a:ext cx="26864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Zeelandingen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: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stranden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verspreid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over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Normandië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330075" y="548680"/>
            <a:ext cx="608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u="sng" dirty="0">
                <a:solidFill>
                  <a:schemeClr val="bg1"/>
                </a:solidFill>
              </a:rPr>
              <a:t>13 maart </a:t>
            </a:r>
            <a:r>
              <a:rPr lang="nl-NL" b="1" u="sng" dirty="0" smtClean="0">
                <a:solidFill>
                  <a:schemeClr val="bg1"/>
                </a:solidFill>
              </a:rPr>
              <a:t>1938 Anschluss</a:t>
            </a:r>
            <a:endParaRPr lang="nl-NL" b="1" u="sng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419284" y="1196753"/>
            <a:ext cx="60692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Oostenrijk wordt ingenomen door Duitsland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Veel Duitsers en Oostenrijkers wilde één land worden.</a:t>
            </a:r>
          </a:p>
          <a:p>
            <a:endParaRPr lang="en-US" sz="2000" dirty="0" smtClean="0">
              <a:solidFill>
                <a:schemeClr val="bg1"/>
              </a:solidFill>
              <a:latin typeface="Calibri" pitchFamily="34" charset="0"/>
            </a:endParaRP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u="sng" dirty="0" smtClean="0">
                <a:solidFill>
                  <a:schemeClr val="bg1"/>
                </a:solidFill>
                <a:latin typeface="Calibri" pitchFamily="34" charset="0"/>
              </a:rPr>
              <a:t>Anschluss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: Oostenrijk wordt gedwongen zich aan te sluiten bij Duitsland</a:t>
            </a:r>
          </a:p>
        </p:txBody>
      </p:sp>
      <p:pic>
        <p:nvPicPr>
          <p:cNvPr id="7170" name="Picture 2" descr="http://www.theholocaustexplained.org/public/cms/70/92/146/330/zEDkeO_web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57" y="1605570"/>
            <a:ext cx="5715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20" y="45180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www.historyofwar.org/Pictures/HMS_Rodney_D-D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8651" y="0"/>
            <a:ext cx="98107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9258300" y="425241"/>
            <a:ext cx="2686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Atlantikwal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beschoten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vanuit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zee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voordat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troepen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zouden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landen</a:t>
            </a:r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5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blog.francedc.org/wp-content/uploads/2014/05/la_webster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568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9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www.historylink101.com/wwII_b-w/d-day/practice/images/IMG_42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68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E:\Studie\! - Recent - !\wwmg\DDay_Museum_0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746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9893633" y="425241"/>
            <a:ext cx="2298367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Duitsers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werden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in de war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gebracht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met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neplandingen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op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andere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plekken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in Europa.</a:t>
            </a:r>
          </a:p>
        </p:txBody>
      </p:sp>
    </p:spTree>
    <p:extLst>
      <p:ext uri="{BB962C8B-B14F-4D97-AF65-F5344CB8AC3E}">
        <p14:creationId xmlns:p14="http://schemas.microsoft.com/office/powerpoint/2010/main" val="25311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www.nationalinfantrymuseum.org/wp-content/uploads/2013/06/381d402fb171b4a1e9e74b7bfac4cf5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37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9258300" y="425241"/>
            <a:ext cx="2686408" cy="415498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Na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hevige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gevechten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meeste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stranden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veroverd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Op ‘Omaha beach’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wordt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het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hardst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gevochten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US" sz="22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10.000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soldaten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raken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daar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gewond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 4000 </a:t>
            </a:r>
            <a:r>
              <a:rPr lang="en-US" sz="2200" dirty="0" err="1" smtClean="0">
                <a:solidFill>
                  <a:schemeClr val="bg1"/>
                </a:solidFill>
                <a:latin typeface="Calibri" pitchFamily="34" charset="0"/>
              </a:rPr>
              <a:t>overleden</a:t>
            </a:r>
            <a:r>
              <a:rPr lang="en-US" sz="2200" dirty="0" smtClean="0">
                <a:solidFill>
                  <a:schemeClr val="bg1"/>
                </a:solidFill>
                <a:latin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3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privateletters.net/MAPS/ETO/AlliedGainsInEurope1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96" y="0"/>
            <a:ext cx="90100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799820" y="445046"/>
            <a:ext cx="7990505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Na het succes van D-Day wonnen de geallieerden snel terrein.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De opmars naar Berlijn was begonnen. (Russen vanuit het Oosten, geallieerden vanuit het Westen)</a:t>
            </a: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ttp://gigazu.com/mmm/set5-grey/world-war-2-map-of-europe-and-north-africa-64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0" y="976909"/>
            <a:ext cx="8779764" cy="487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34" y="59585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221132" y="550556"/>
            <a:ext cx="554461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September 1944: Antwerpen bevrijdt door geallieerden.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In NL ontstaat hoop op snel einde van de bezetting.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5 september Dolle Dinsdag</a:t>
            </a:r>
            <a:r>
              <a:rPr lang="nl-NL" sz="2200" i="1" u="sng" dirty="0">
                <a:solidFill>
                  <a:schemeClr val="bg1"/>
                </a:solidFill>
                <a:latin typeface="+mn-lt"/>
              </a:rPr>
              <a:t>: mensen gaan op straat in afwachting van bevrijding. Duitsers en NSB’ers slaan op de vlucht.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Geallieerden wachten 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met bevrijding van Nederland, willen direct door naar Duitsland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Hongerwinter in Noord-Nederland</a:t>
            </a:r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221132" y="325523"/>
            <a:ext cx="45490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u="sng" dirty="0">
                <a:solidFill>
                  <a:schemeClr val="bg1"/>
                </a:solidFill>
              </a:rPr>
              <a:t>Fase vier (september 1944 – mei 1945</a:t>
            </a: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86" y="656594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64534" y="422844"/>
            <a:ext cx="4175977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u="sng" dirty="0" smtClean="0">
                <a:solidFill>
                  <a:schemeClr val="bg1"/>
                </a:solidFill>
                <a:latin typeface="+mn-lt"/>
              </a:rPr>
              <a:t>Operatie Market Garden: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Plan om de bruggen over de rivieren in zuid Nederland te veroveren.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Via deze  bruggen richting Duitsland: snelle afloop van de oorlog.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04" y="5008134"/>
            <a:ext cx="926416" cy="861392"/>
          </a:xfrm>
          <a:prstGeom prst="rect">
            <a:avLst/>
          </a:prstGeom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historien.nl/wp-content/uploads/2007/09/kaart-market-garden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6"/>
          <a:stretch/>
        </p:blipFill>
        <p:spPr bwMode="auto">
          <a:xfrm>
            <a:off x="7255119" y="897551"/>
            <a:ext cx="4936881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5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webklik.nl/user_files/2011_12/334509/de_slag_bij_Arnhem/de-slag-bij-Arnh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-95250"/>
            <a:ext cx="7353300" cy="69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8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4330075" y="548680"/>
            <a:ext cx="6082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b="1" dirty="0">
                <a:solidFill>
                  <a:schemeClr val="bg1"/>
                </a:solidFill>
              </a:rPr>
              <a:t>Anschluss</a:t>
            </a:r>
          </a:p>
        </p:txBody>
      </p:sp>
      <p:sp>
        <p:nvSpPr>
          <p:cNvPr id="5" name="Rechthoek 4"/>
          <p:cNvSpPr/>
          <p:nvPr/>
        </p:nvSpPr>
        <p:spPr>
          <a:xfrm>
            <a:off x="4300797" y="2420888"/>
            <a:ext cx="18927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olidFill>
                  <a:schemeClr val="bg1"/>
                </a:solidFill>
                <a:latin typeface="Calibri" pitchFamily="34" charset="0"/>
              </a:rPr>
              <a:t>Duitse en Oostenrijkse grenswachters halen een grensovergang weg.</a:t>
            </a:r>
          </a:p>
        </p:txBody>
      </p:sp>
      <p:pic>
        <p:nvPicPr>
          <p:cNvPr id="8194" name="Picture 2" descr="File:Bundesarchiv Bild 137-049278, Anschluss Österreich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918012"/>
            <a:ext cx="3981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8</a:t>
            </a:fld>
            <a:endParaRPr lang="nl-NL"/>
          </a:p>
        </p:txBody>
      </p:sp>
      <p:sp>
        <p:nvSpPr>
          <p:cNvPr id="7" name="Tijdelijke aanduiding voor dianummer 2"/>
          <p:cNvSpPr txBox="1">
            <a:spLocks/>
          </p:cNvSpPr>
          <p:nvPr/>
        </p:nvSpPr>
        <p:spPr>
          <a:xfrm>
            <a:off x="8400256" y="63813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pPr/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390866" y="194481"/>
            <a:ext cx="292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Verovering Eindhoven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upload.wikimedia.org/wikipedia/commons/9/98/Market-Garden_-_Karte_Eindhov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8227" cy="71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tichting18september.nl/global/images/imagegallery/bevrijding/629px-People_of_Eindhoven_line_the_stree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80" y="1152525"/>
            <a:ext cx="5991225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3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705066" y="6327428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Slag om Arnhem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www.refdag.nl/polopoly_fs/2012_09_25_reg1_brug_2_fc_web_1_677547!image/16504946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0"/>
            <a:ext cx="8286750" cy="618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commons/9/9b/Marketgarden_nederlands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123949"/>
            <a:ext cx="4895850" cy="28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0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5"/>
          <p:cNvSpPr txBox="1">
            <a:spLocks noChangeArrowheads="1"/>
          </p:cNvSpPr>
          <p:nvPr/>
        </p:nvSpPr>
        <p:spPr bwMode="auto">
          <a:xfrm>
            <a:off x="2864534" y="552033"/>
            <a:ext cx="7959772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Bij de Slag om Arnhem ging het mis: de soldaten moesten zich daar terugtrekken.</a:t>
            </a: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Gevolgen van het mislukken van Market Garden: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Brabant en Limburg bevrijdt. 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Noord-Nederland nog in handen van Duitsers: hongerwinter</a:t>
            </a:r>
          </a:p>
          <a:p>
            <a:pPr lvl="1" eaLnBrk="1" hangingPunct="1"/>
            <a:endParaRPr lang="nl-NL" sz="2200" dirty="0" smtClean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lvl="1" eaLnBrk="1" hangingPunct="1"/>
            <a:r>
              <a:rPr lang="nl-NL" sz="2200" dirty="0" smtClean="0">
                <a:solidFill>
                  <a:schemeClr val="bg1"/>
                </a:solidFill>
                <a:latin typeface="+mn-lt"/>
              </a:rPr>
              <a:t>Geallieerden gaan via België en Frankrijk naar Duitsland en de oorlog is pas 8 maanden later (mei  45) voorbij.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386888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42039"/>
              </p:ext>
            </p:extLst>
          </p:nvPr>
        </p:nvGraphicFramePr>
        <p:xfrm>
          <a:off x="3634495" y="4672013"/>
          <a:ext cx="6419849" cy="1866900"/>
        </p:xfrm>
        <a:graphic>
          <a:graphicData uri="http://schemas.openxmlformats.org/drawingml/2006/table">
            <a:tbl>
              <a:tblPr/>
              <a:tblGrid>
                <a:gridCol w="3270828"/>
                <a:gridCol w="2915637"/>
                <a:gridCol w="233384"/>
              </a:tblGrid>
              <a:tr h="0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nl-NL" sz="2400" b="1" dirty="0">
                          <a:solidFill>
                            <a:srgbClr val="000000"/>
                          </a:solidFill>
                          <a:effectLst/>
                        </a:rPr>
                        <a:t>Verliezen</a:t>
                      </a:r>
                      <a:endParaRPr lang="nl-NL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5" marR="9525" marT="9525" marB="9525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4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9525" marR="9525" marT="9525" marB="9525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nl-NL" sz="2400" dirty="0">
                          <a:effectLst/>
                        </a:rPr>
                        <a:t>Britten: 13.785</a:t>
                      </a:r>
                      <a:br>
                        <a:rPr lang="nl-NL" sz="2400" dirty="0">
                          <a:effectLst/>
                        </a:rPr>
                      </a:br>
                      <a:r>
                        <a:rPr lang="nl-NL" sz="2400" dirty="0">
                          <a:effectLst/>
                        </a:rPr>
                        <a:t>Amerikanen: 4000</a:t>
                      </a:r>
                      <a:br>
                        <a:rPr lang="nl-NL" sz="2400" dirty="0">
                          <a:effectLst/>
                        </a:rPr>
                      </a:br>
                      <a:r>
                        <a:rPr lang="nl-NL" sz="2400" dirty="0">
                          <a:effectLst/>
                        </a:rPr>
                        <a:t>Polen: </a:t>
                      </a:r>
                      <a:r>
                        <a:rPr lang="nl-NL" sz="2400" dirty="0" smtClean="0">
                          <a:effectLst/>
                        </a:rPr>
                        <a:t>378</a:t>
                      </a:r>
                      <a:endParaRPr lang="nl-NL" sz="2400" dirty="0">
                        <a:effectLst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2400" dirty="0" smtClean="0">
                          <a:effectLst/>
                        </a:rPr>
                        <a:t>Duitsers: 2000-3000 </a:t>
                      </a:r>
                      <a:r>
                        <a:rPr lang="nl-NL" sz="2400" dirty="0">
                          <a:effectLst/>
                        </a:rPr>
                        <a:t>doden, 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92" y="2738651"/>
            <a:ext cx="926416" cy="861392"/>
          </a:xfrm>
          <a:prstGeom prst="rect">
            <a:avLst/>
          </a:prstGeom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95068" y="233353"/>
            <a:ext cx="8064084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Na operatie Market Garden </a:t>
            </a:r>
            <a:r>
              <a:rPr lang="nl-NL" sz="2200" dirty="0" smtClean="0">
                <a:solidFill>
                  <a:schemeClr val="bg1"/>
                </a:solidFill>
                <a:latin typeface="+mn-lt"/>
              </a:rPr>
              <a:t>lieten de Duitsers als straf minder voedsel naar Nederland. </a:t>
            </a:r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Grote voedseltekorten in Randstad en westen van NL.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u="sng" dirty="0">
                <a:solidFill>
                  <a:schemeClr val="bg1"/>
                </a:solidFill>
                <a:latin typeface="+mn-lt"/>
              </a:rPr>
              <a:t>Hongerwinter</a:t>
            </a:r>
            <a:r>
              <a:rPr lang="nl-NL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hangingPunct="1"/>
            <a:endParaRPr lang="nl-NL" sz="2200" u="sng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n-lt"/>
              </a:rPr>
              <a:t>20.000 mensen stierven van de honger.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8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Hongertocht 19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28" y="3102141"/>
            <a:ext cx="5501376" cy="39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36" y="245204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le:Brandstoftekort19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04" y="396733"/>
            <a:ext cx="8051981" cy="568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5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855639" y="183513"/>
            <a:ext cx="873130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In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maart 1945 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beginnen de geallieerden met een nieuw offensief om Nederland te bevrijden. 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Op 5 mei 1945 wordt de overgave van de Duitse troepen in Nederland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getekend.</a:t>
            </a: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122" name="Picture 2" descr="http://farm5.staticflickr.com/4121/4852311009_c02955f410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18" y="2596439"/>
            <a:ext cx="5213434" cy="39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adline.nl/UserFiles/Library/logoFakk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49" y="3756954"/>
            <a:ext cx="1252885" cy="232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6" y="1830309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81191" y="260649"/>
            <a:ext cx="554461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 de bezetting: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http://i1184.photobucket.com/albums/z339/Gerard1945/mofhoer.jpg?t=12874986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4" y="764705"/>
            <a:ext cx="4334545" cy="330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nnefrankguide.net/nl-nl/content/LANDVEb-f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423" y="3442832"/>
            <a:ext cx="5152921" cy="32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2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490510" y="378798"/>
            <a:ext cx="554461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De opmars naar Berlijn was begonnen. (Russen vanuit het Oosten, geallieerden vanuit het Westen)</a:t>
            </a: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ttp://gigazu.com/mmm/set5-grey/world-war-2-map-of-europe-and-north-africa-64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23" y="267794"/>
            <a:ext cx="8850774" cy="49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5" y="5855804"/>
            <a:ext cx="926416" cy="861392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855" y="469118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5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Slag om Berlijn </a:t>
            </a:r>
          </a:p>
          <a:p>
            <a:pPr algn="ctr"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Januari – mei 1945</a:t>
            </a: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2" name="Picture 4" descr="File:1945-05-01GerWW2BattlefrontAtla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385776"/>
            <a:ext cx="5040560" cy="49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03" y="5794996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Slag om Berlijn </a:t>
            </a:r>
          </a:p>
          <a:p>
            <a:pPr algn="ctr"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Januari – mei 1945</a:t>
            </a: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http://www.saak.nl/battlefield%20tour/2008%20berlin/fuhrerbunker/fuhrerbunker%20(1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09" y="772480"/>
            <a:ext cx="7855586" cy="540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368619" y="62915"/>
            <a:ext cx="58276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Hitler wilde ook het Duitstalige </a:t>
            </a:r>
            <a:r>
              <a:rPr lang="nl-NL" sz="2000" u="sng" dirty="0" err="1">
                <a:solidFill>
                  <a:schemeClr val="bg1"/>
                </a:solidFill>
                <a:latin typeface="Calibri" pitchFamily="34" charset="0"/>
              </a:rPr>
              <a:t>Sudetenland</a:t>
            </a:r>
            <a:r>
              <a:rPr lang="nl-NL" sz="2000" dirty="0">
                <a:solidFill>
                  <a:schemeClr val="bg1"/>
                </a:solidFill>
                <a:latin typeface="Calibri" pitchFamily="34" charset="0"/>
              </a:rPr>
              <a:t> (Tsjecho-Slowakije) aan Duitsland toevoegen.</a:t>
            </a:r>
          </a:p>
          <a:p>
            <a:endParaRPr lang="nl-NL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60" y="3219130"/>
            <a:ext cx="926416" cy="8613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45601" y="1289941"/>
            <a:ext cx="8490336" cy="558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kromde verbindingslijn 2"/>
          <p:cNvCxnSpPr/>
          <p:nvPr/>
        </p:nvCxnSpPr>
        <p:spPr>
          <a:xfrm rot="16200000" flipH="1">
            <a:off x="5727742" y="2343274"/>
            <a:ext cx="3531177" cy="380010"/>
          </a:xfrm>
          <a:prstGeom prst="curvedConnector3">
            <a:avLst>
              <a:gd name="adj1" fmla="val 50000"/>
            </a:avLst>
          </a:prstGeom>
          <a:ln w="63500" cap="sq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36" y="724634"/>
            <a:ext cx="926416" cy="861392"/>
          </a:xfrm>
          <a:prstGeom prst="rect">
            <a:avLst/>
          </a:prstGeom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013" y="610887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9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014595" y="1147188"/>
            <a:ext cx="554461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j-lt"/>
              </a:rPr>
              <a:t>30 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April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1945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: Hitler pleegt Zelfmoord</a:t>
            </a: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8 mei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1945</a:t>
            </a:r>
            <a:r>
              <a:rPr lang="nl-NL" sz="2200" dirty="0">
                <a:solidFill>
                  <a:schemeClr val="bg1"/>
                </a:solidFill>
                <a:latin typeface="+mj-lt"/>
              </a:rPr>
              <a:t>: overgave </a:t>
            </a:r>
            <a:r>
              <a:rPr lang="nl-NL" sz="2200" dirty="0" smtClean="0">
                <a:solidFill>
                  <a:schemeClr val="bg1"/>
                </a:solidFill>
                <a:latin typeface="+mj-lt"/>
              </a:rPr>
              <a:t>Duitsland</a:t>
            </a:r>
          </a:p>
          <a:p>
            <a:pPr eaLnBrk="1" hangingPunct="1"/>
            <a:endParaRPr lang="nl-NL" sz="2200" dirty="0" smtClean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 smtClean="0">
                <a:solidFill>
                  <a:schemeClr val="bg1"/>
                </a:solidFill>
                <a:latin typeface="+mj-lt"/>
              </a:rPr>
              <a:t>Einde van de oorlog in Europa.</a:t>
            </a: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http://www.documentingreality.com/forum/attachments/f181/159574d1272446925-post-battle-berlin-fuehrer-bunker-1945-hitler-eva-braun-were-thought-have-been-burned-after-their-suicid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22" y="844265"/>
            <a:ext cx="4633978" cy="438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google.nl/url?sa=i&amp;source=images&amp;cd=&amp;ved=0CAUQjBw&amp;url=http%3A%2F%2Fwww.20min.ch%2Finteraktiv%2FDeutschland%2Fimg%2FbrandenburgerTor.jpg&amp;ei=yB_4VNLsMsarPPn_gRA&amp;psig=AFQjCNF0Ma4wZQavsceCwgPlC_yTpbBgZQ&amp;ust=14256336088959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9" y="1374463"/>
            <a:ext cx="6195575" cy="36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bilderbuch-berlin.net/bilder/berlin_mitte_brandenburger_tor_66d4390219_978x1304xi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633" y="1374463"/>
            <a:ext cx="6329385" cy="36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7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1194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Maar in Azië ging de oorlog door.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sz="2200" dirty="0">
                <a:solidFill>
                  <a:schemeClr val="bg1"/>
                </a:solidFill>
                <a:latin typeface="+mj-lt"/>
              </a:rPr>
              <a:t>Nieuw wapen kon de oorlog snel beslissen: Atoombom.</a:t>
            </a: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File:Fat ma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82" y="1541940"/>
            <a:ext cx="6306873" cy="41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7" y="5950633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6" name="Picture 2" descr="File:B-29 Enola Gay w Crew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31" y="462910"/>
            <a:ext cx="7354275" cy="55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2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2992396" y="268186"/>
            <a:ext cx="7305024" cy="1034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 smtClean="0">
                <a:solidFill>
                  <a:schemeClr val="bg1"/>
                </a:solidFill>
                <a:latin typeface="+mj-lt"/>
              </a:rPr>
              <a:t>De oorlog daar werd beëindigt door twee atoombommen op Japan</a:t>
            </a:r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  <a:latin typeface="+mj-lt"/>
              </a:rPr>
              <a:t>  Hiroshima </a:t>
            </a:r>
            <a:r>
              <a:rPr lang="nl-NL" dirty="0">
                <a:solidFill>
                  <a:schemeClr val="bg1"/>
                </a:solidFill>
                <a:latin typeface="+mj-lt"/>
              </a:rPr>
              <a:t>(6 augustus ’45)	     </a:t>
            </a:r>
            <a:r>
              <a:rPr lang="nl-NL" dirty="0" smtClean="0">
                <a:solidFill>
                  <a:schemeClr val="bg1"/>
                </a:solidFill>
                <a:latin typeface="+mj-lt"/>
              </a:rPr>
              <a:t>                         Nagasaki </a:t>
            </a:r>
            <a:r>
              <a:rPr lang="nl-NL" dirty="0">
                <a:solidFill>
                  <a:schemeClr val="bg1"/>
                </a:solidFill>
                <a:latin typeface="+mj-lt"/>
              </a:rPr>
              <a:t>(9 augustus ‘45)</a:t>
            </a: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File:Atomic bombing of Japa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68" y="671608"/>
            <a:ext cx="8325531" cy="494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999" y="5996608"/>
            <a:ext cx="926416" cy="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332520" y="114108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458" name="Picture 2" descr="http://www.sciencephoto.com/image/341621/large/T1620085-Hiroshima_clock_stopped_at_moment_atom_bomb_struck-SP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81" y="541251"/>
            <a:ext cx="2719930" cy="355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ww.greenpeace.org/new-zealand/ReSizes/OriginalWatermarked/Global/new-zealand/image/2007/1/hiroshima-clo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63" y="518365"/>
            <a:ext cx="4078296" cy="28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www.thundercloudstudio.com/Travel/amble_asia_2009/japan/hiroshima/images/hiroshima_clock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3066" y="4228318"/>
            <a:ext cx="3061762" cy="24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2.bp.blogspot.com/__0v65Qj-Qag/SdDrZvthJNI/AAAAAAAAAkI/PVmI9TBvPug/s400/hiroshima_clock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0219" y="3519017"/>
            <a:ext cx="3654287" cy="27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7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290" name="Picture 2" descr="File:Hiroshima aftermath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36" y="1062010"/>
            <a:ext cx="8988750" cy="49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8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3195787" y="165382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Hiroshima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338" name="Picture 2" descr="File:The patient's skin is burned in a pattern corresponding to the dark portions of a kimono - NARA - 519686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67" y="0"/>
            <a:ext cx="5507633" cy="68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3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386" name="Picture 2" descr="File:Nagasaki 1945 - Before and after (adjusted)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99" y="765968"/>
            <a:ext cx="52101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7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kstvak 2"/>
          <p:cNvSpPr txBox="1">
            <a:spLocks noChangeArrowheads="1"/>
          </p:cNvSpPr>
          <p:nvPr/>
        </p:nvSpPr>
        <p:spPr bwMode="auto">
          <a:xfrm>
            <a:off x="1881189" y="6286500"/>
            <a:ext cx="3786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>
                <a:latin typeface="Corbel" pitchFamily="34" charset="0"/>
              </a:rPr>
              <a:t>Eisenhower spreekt troepen toe.</a:t>
            </a:r>
          </a:p>
        </p:txBody>
      </p:sp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400256" y="638132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6" name="Tekstvak 1"/>
          <p:cNvSpPr txBox="1">
            <a:spLocks noChangeArrowheads="1"/>
          </p:cNvSpPr>
          <p:nvPr/>
        </p:nvSpPr>
        <p:spPr bwMode="auto">
          <a:xfrm>
            <a:off x="4366561" y="404665"/>
            <a:ext cx="55446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nl-NL" dirty="0">
                <a:solidFill>
                  <a:schemeClr val="bg1"/>
                </a:solidFill>
                <a:latin typeface="+mj-lt"/>
              </a:rPr>
              <a:t>Nagasaki</a:t>
            </a: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/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  <a:p>
            <a:pPr algn="ctr" eaLnBrk="1" hangingPunct="1">
              <a:buFontTx/>
              <a:buChar char="-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410" name="Picture 2" descr="File:Nagasaki temple destroyed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1224586"/>
            <a:ext cx="6171889" cy="505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arm6.staticflickr.com/5220/5514079379_8014db442a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609321" cy="68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4" y="5556117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3377</Words>
  <Application>Microsoft Office PowerPoint</Application>
  <PresentationFormat>Breedbeeld</PresentationFormat>
  <Paragraphs>991</Paragraphs>
  <Slides>110</Slides>
  <Notes>55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Calibri Light</vt:lpstr>
      <vt:lpstr>Corbel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Ruud Klomp</cp:lastModifiedBy>
  <cp:revision>87</cp:revision>
  <dcterms:created xsi:type="dcterms:W3CDTF">2014-08-19T08:32:48Z</dcterms:created>
  <dcterms:modified xsi:type="dcterms:W3CDTF">2015-03-20T12:02:21Z</dcterms:modified>
</cp:coreProperties>
</file>